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Lato" panose="020B0604020202020204" charset="0"/>
      <p:regular r:id="rId38"/>
      <p:bold r:id="rId39"/>
      <p:italic r:id="rId40"/>
      <p:boldItalic r:id="rId41"/>
    </p:embeddedFont>
    <p:embeddedFont>
      <p:font typeface="Montserrat"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45">
          <p15:clr>
            <a:srgbClr val="9AA0A6"/>
          </p15:clr>
        </p15:guide>
        <p15:guide id="2" pos="3840">
          <p15:clr>
            <a:srgbClr val="9AA0A6"/>
          </p15:clr>
        </p15:guide>
        <p15:guide id="3" orient="horz" pos="3050">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iIKYc9zuZybph7lO5s/fxZTAtMJ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A3DC29-8F4C-49E5-B2F1-74623903A4A8}">
  <a:tblStyle styleId="{9EA3DC29-8F4C-49E5-B2F1-74623903A4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56"/>
      </p:cViewPr>
      <p:guideLst>
        <p:guide orient="horz" pos="1145"/>
        <p:guide pos="3840"/>
        <p:guide orient="horz" pos="305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customschemas.google.com/relationships/presentationmetadata" Target="metadata"/><Relationship Id="rId20" Type="http://schemas.openxmlformats.org/officeDocument/2006/relationships/slide" Target="slides/slide1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localhost:8888/notebooks/bk_812/Project1-graph-3.ipynb#Any-estimate-of-a-player's-QB-rating-based-on-temperature-would-be-only-0.005-correct-based-on-R-valu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96a7b0a3a_4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96a7b0a3a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96a7b0a3a_4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96a7b0a3a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e96a7b0a3a_4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e96a7b0a3a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box plots = good representation of a summary of statistics as we’ve calculated in class, such as the mean/median and interquartiles. </a:t>
            </a:r>
            <a:endParaRPr/>
          </a:p>
          <a:p>
            <a:pPr marL="0" lvl="0" indent="0" algn="l" rtl="0">
              <a:spcBef>
                <a:spcPts val="0"/>
              </a:spcBef>
              <a:spcAft>
                <a:spcPts val="0"/>
              </a:spcAft>
              <a:buNone/>
            </a:pPr>
            <a:r>
              <a:rPr lang="en-US"/>
              <a:t>violin plots = the distribution of data, good choice to </a:t>
            </a:r>
            <a:endParaRPr/>
          </a:p>
        </p:txBody>
      </p:sp>
      <p:sp>
        <p:nvSpPr>
          <p:cNvPr id="213" name="Google Shape;213;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97742e9ad_3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97742e9ad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96a7b0a3a_4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 value .35 failure to reject the null hypothesis.  not statistically sig (might be due to sample size) </a:t>
            </a:r>
            <a:r>
              <a:rPr lang="en-US">
                <a:solidFill>
                  <a:schemeClr val="dk1"/>
                </a:solidFill>
              </a:rPr>
              <a:t>35% chance of data results being due to random chance</a:t>
            </a:r>
            <a:endParaRPr>
              <a:solidFill>
                <a:schemeClr val="dk1"/>
              </a:solidFill>
            </a:endParaRPr>
          </a:p>
          <a:p>
            <a:pPr marL="0" lvl="0" indent="0" algn="l" rtl="0">
              <a:spcBef>
                <a:spcPts val="0"/>
              </a:spcBef>
              <a:spcAft>
                <a:spcPts val="0"/>
              </a:spcAft>
              <a:buNone/>
            </a:pPr>
            <a:r>
              <a:rPr lang="en-US"/>
              <a:t>violin - talk about density of data</a:t>
            </a:r>
            <a:endParaRPr/>
          </a:p>
          <a:p>
            <a:pPr marL="0" lvl="0" indent="0" algn="l" rtl="0">
              <a:spcBef>
                <a:spcPts val="0"/>
              </a:spcBef>
              <a:spcAft>
                <a:spcPts val="0"/>
              </a:spcAft>
              <a:buNone/>
            </a:pPr>
            <a:r>
              <a:rPr lang="en-US"/>
              <a:t>fog and breeze had the most impact - something I would like to look into </a:t>
            </a:r>
            <a:endParaRPr/>
          </a:p>
        </p:txBody>
      </p:sp>
      <p:sp>
        <p:nvSpPr>
          <p:cNvPr id="231" name="Google Shape;231;ge96a7b0a3a_4_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96ad29618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e96ad29618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US" sz="1200" i="1">
                <a:solidFill>
                  <a:schemeClr val="dk1"/>
                </a:solidFill>
              </a:rPr>
              <a:t>Graph -1 --- Scatter plot between QB rating and Temperture to identify the Linear Regression and find the relationship between QB Rating ## and Temperature. Result : r square value = 0.005</a:t>
            </a:r>
            <a:endParaRPr sz="1200" i="1">
              <a:solidFill>
                <a:schemeClr val="dk1"/>
              </a:solidFill>
            </a:endParaRPr>
          </a:p>
          <a:p>
            <a:pPr marL="0" marR="190500" lvl="0" indent="0" algn="l" rtl="0">
              <a:spcBef>
                <a:spcPts val="2000"/>
              </a:spcBef>
              <a:spcAft>
                <a:spcPts val="0"/>
              </a:spcAft>
              <a:buClr>
                <a:schemeClr val="dk1"/>
              </a:buClr>
              <a:buSzPts val="1100"/>
              <a:buFont typeface="Arial"/>
              <a:buNone/>
            </a:pPr>
            <a:r>
              <a:rPr lang="en-US" sz="1200" i="1">
                <a:solidFill>
                  <a:schemeClr val="dk1"/>
                </a:solidFill>
              </a:rPr>
              <a:t>There is a very little correlation between QB rating and Temperature</a:t>
            </a:r>
            <a:endParaRPr sz="1200" i="1">
              <a:solidFill>
                <a:schemeClr val="dk1"/>
              </a:solidFill>
            </a:endParaRPr>
          </a:p>
          <a:p>
            <a:pPr marL="0" marR="190500" lvl="0" indent="0" algn="l" rtl="0">
              <a:spcBef>
                <a:spcPts val="1800"/>
              </a:spcBef>
              <a:spcAft>
                <a:spcPts val="0"/>
              </a:spcAft>
              <a:buClr>
                <a:schemeClr val="dk1"/>
              </a:buClr>
              <a:buSzPts val="1100"/>
              <a:buFont typeface="Arial"/>
              <a:buNone/>
            </a:pPr>
            <a:r>
              <a:rPr lang="en-US" sz="1200" i="1">
                <a:solidFill>
                  <a:schemeClr val="dk1"/>
                </a:solidFill>
              </a:rPr>
              <a:t>Any estimate of a player's QB rating based on temperature would be only 0.005 correct based on R value.</a:t>
            </a:r>
            <a:r>
              <a:rPr lang="en-US" sz="1200" i="1">
                <a:solidFill>
                  <a:srgbClr val="1A466C"/>
                </a:solidFill>
                <a:uFill>
                  <a:noFill/>
                </a:uFill>
                <a:hlinkClick r:id="rId3">
                  <a:extLst>
                    <a:ext uri="{A12FA001-AC4F-418D-AE19-62706E023703}">
                      <ahyp:hlinkClr xmlns:ahyp="http://schemas.microsoft.com/office/drawing/2018/hyperlinkcolor" val="tx"/>
                    </a:ext>
                  </a:extLst>
                </a:hlinkClick>
              </a:rPr>
              <a:t>¶</a:t>
            </a:r>
            <a:endParaRPr sz="1200" i="1">
              <a:solidFill>
                <a:srgbClr val="1A466C"/>
              </a:solidFill>
            </a:endParaRPr>
          </a:p>
          <a:p>
            <a:pPr marL="0" lvl="0" indent="0" algn="l" rtl="0">
              <a:spcBef>
                <a:spcPts val="0"/>
              </a:spcBef>
              <a:spcAft>
                <a:spcPts val="0"/>
              </a:spcAft>
              <a:buNone/>
            </a:pPr>
            <a:endParaRPr sz="12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96ad29618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96ad2961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400"/>
              </a:spcBef>
              <a:spcAft>
                <a:spcPts val="0"/>
              </a:spcAft>
              <a:buClr>
                <a:schemeClr val="dk1"/>
              </a:buClr>
              <a:buSzPts val="1100"/>
              <a:buFont typeface="Arial"/>
              <a:buNone/>
            </a:pPr>
            <a:r>
              <a:rPr lang="en-US" sz="1200">
                <a:solidFill>
                  <a:srgbClr val="262626"/>
                </a:solidFill>
                <a:latin typeface="Avenir"/>
                <a:ea typeface="Avenir"/>
                <a:cs typeface="Avenir"/>
                <a:sym typeface="Avenir"/>
              </a:rPr>
              <a:t>##### Graph -2 --- Scatter plot between QB rating and wind speed  to identify the Linear Regression and  to find the relationship between QB Rating ## and Wind speed </a:t>
            </a:r>
            <a:endParaRPr sz="1200">
              <a:solidFill>
                <a:srgbClr val="262626"/>
              </a:solidFill>
              <a:latin typeface="Avenir"/>
              <a:ea typeface="Avenir"/>
              <a:cs typeface="Avenir"/>
              <a:sym typeface="Avenir"/>
            </a:endParaRPr>
          </a:p>
          <a:p>
            <a:pPr marL="0" lvl="0" indent="0" algn="l" rtl="0">
              <a:lnSpc>
                <a:spcPct val="110000"/>
              </a:lnSpc>
              <a:spcBef>
                <a:spcPts val="400"/>
              </a:spcBef>
              <a:spcAft>
                <a:spcPts val="0"/>
              </a:spcAft>
              <a:buClr>
                <a:schemeClr val="dk1"/>
              </a:buClr>
              <a:buSzPts val="1100"/>
              <a:buFont typeface="Arial"/>
              <a:buNone/>
            </a:pPr>
            <a:r>
              <a:rPr lang="en-US" sz="1200">
                <a:solidFill>
                  <a:srgbClr val="262626"/>
                </a:solidFill>
                <a:latin typeface="Avenir"/>
                <a:ea typeface="Avenir"/>
                <a:cs typeface="Avenir"/>
                <a:sym typeface="Avenir"/>
              </a:rPr>
              <a:t>###### Result : r squre value = 0.0016</a:t>
            </a:r>
            <a:endParaRPr sz="1200">
              <a:solidFill>
                <a:srgbClr val="262626"/>
              </a:solidFill>
              <a:latin typeface="Avenir"/>
              <a:ea typeface="Avenir"/>
              <a:cs typeface="Avenir"/>
              <a:sym typeface="Avenir"/>
            </a:endParaRPr>
          </a:p>
          <a:p>
            <a:pPr marL="0" lvl="0" indent="0" algn="l" rtl="0">
              <a:lnSpc>
                <a:spcPct val="110000"/>
              </a:lnSpc>
              <a:spcBef>
                <a:spcPts val="400"/>
              </a:spcBef>
              <a:spcAft>
                <a:spcPts val="0"/>
              </a:spcAft>
              <a:buClr>
                <a:schemeClr val="dk1"/>
              </a:buClr>
              <a:buSzPts val="1100"/>
              <a:buFont typeface="Arial"/>
              <a:buNone/>
            </a:pPr>
            <a:r>
              <a:rPr lang="en-US" sz="1200">
                <a:solidFill>
                  <a:srgbClr val="262626"/>
                </a:solidFill>
                <a:latin typeface="Avenir"/>
                <a:ea typeface="Avenir"/>
                <a:cs typeface="Avenir"/>
                <a:sym typeface="Avenir"/>
              </a:rPr>
              <a:t>##### There is a very little correlation between QB rating and Wind Speed </a:t>
            </a:r>
            <a:endParaRPr sz="1200">
              <a:solidFill>
                <a:srgbClr val="262626"/>
              </a:solidFill>
              <a:latin typeface="Avenir"/>
              <a:ea typeface="Avenir"/>
              <a:cs typeface="Avenir"/>
              <a:sym typeface="Avenir"/>
            </a:endParaRPr>
          </a:p>
          <a:p>
            <a:pPr marL="0" lvl="0" indent="0" algn="l" rtl="0">
              <a:lnSpc>
                <a:spcPct val="110000"/>
              </a:lnSpc>
              <a:spcBef>
                <a:spcPts val="400"/>
              </a:spcBef>
              <a:spcAft>
                <a:spcPts val="400"/>
              </a:spcAft>
              <a:buClr>
                <a:schemeClr val="dk1"/>
              </a:buClr>
              <a:buSzPts val="1100"/>
              <a:buFont typeface="Arial"/>
              <a:buNone/>
            </a:pPr>
            <a:r>
              <a:rPr lang="en-US" sz="1200">
                <a:solidFill>
                  <a:srgbClr val="262626"/>
                </a:solidFill>
                <a:latin typeface="Avenir"/>
                <a:ea typeface="Avenir"/>
                <a:cs typeface="Avenir"/>
                <a:sym typeface="Avenir"/>
              </a:rPr>
              <a:t>###### Any estimate of a player's QB rating based on Wind Speed would be only 0.0016 correct.</a:t>
            </a:r>
            <a:endParaRPr sz="12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96ad29618_1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96ad29618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90500" marR="190500" lvl="0" indent="0" algn="l" rtl="0">
              <a:spcBef>
                <a:spcPts val="900"/>
              </a:spcBef>
              <a:spcAft>
                <a:spcPts val="0"/>
              </a:spcAft>
              <a:buClr>
                <a:schemeClr val="dk1"/>
              </a:buClr>
              <a:buSzPts val="1100"/>
              <a:buFont typeface="Arial"/>
              <a:buNone/>
            </a:pPr>
            <a:r>
              <a:rPr lang="en-US" sz="1050" b="1" i="1">
                <a:solidFill>
                  <a:schemeClr val="dk1"/>
                </a:solidFill>
                <a:highlight>
                  <a:schemeClr val="lt1"/>
                </a:highlight>
              </a:rPr>
              <a:t>Lesson Learned from Linear regression</a:t>
            </a:r>
            <a:endParaRPr sz="1050" b="1" i="1">
              <a:solidFill>
                <a:schemeClr val="dk1"/>
              </a:solidFill>
              <a:highlight>
                <a:schemeClr val="lt1"/>
              </a:highlight>
            </a:endParaRPr>
          </a:p>
          <a:p>
            <a:pPr marL="190500" marR="190500" lvl="0" indent="0" algn="l" rtl="0">
              <a:spcBef>
                <a:spcPts val="1800"/>
              </a:spcBef>
              <a:spcAft>
                <a:spcPts val="0"/>
              </a:spcAft>
              <a:buClr>
                <a:schemeClr val="dk1"/>
              </a:buClr>
              <a:buSzPts val="1100"/>
              <a:buFont typeface="Arial"/>
              <a:buNone/>
            </a:pPr>
            <a:r>
              <a:rPr lang="en-US" sz="1050" b="1" i="1">
                <a:solidFill>
                  <a:schemeClr val="dk1"/>
                </a:solidFill>
                <a:highlight>
                  <a:schemeClr val="lt1"/>
                </a:highlight>
              </a:rPr>
              <a:t>1) Clean up data first -- weather_QB_pd.dropna(inplace=True)</a:t>
            </a:r>
            <a:endParaRPr sz="1050" b="1" i="1">
              <a:solidFill>
                <a:schemeClr val="dk1"/>
              </a:solidFill>
              <a:highlight>
                <a:schemeClr val="lt1"/>
              </a:highlight>
            </a:endParaRPr>
          </a:p>
          <a:p>
            <a:pPr marL="0" lvl="0" indent="0" algn="l" rtl="0">
              <a:spcBef>
                <a:spcPts val="1800"/>
              </a:spcBef>
              <a:spcAft>
                <a:spcPts val="0"/>
              </a:spcAft>
              <a:buClr>
                <a:schemeClr val="dk1"/>
              </a:buClr>
              <a:buSzPts val="1100"/>
              <a:buFont typeface="Arial"/>
              <a:buNone/>
            </a:pPr>
            <a:r>
              <a:rPr lang="en-US" sz="1050" b="1" i="1">
                <a:solidFill>
                  <a:schemeClr val="dk1"/>
                </a:solidFill>
                <a:highlight>
                  <a:schemeClr val="lt1"/>
                </a:highlight>
              </a:rPr>
              <a:t>2) P-Value calculated by linear regression can not be used to rejected or accepting the hypothesis.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97742e9ad_3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e97742e9ad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e96a7b0a3a_4_1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e96a7b0a3a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96a7b0a3a_4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96a7b0a3a_4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97742e9ad_5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97742e9ad_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5" name="Google Shape;325;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e96a7b0a3a_4_9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e96a7b0a3a_4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97742e9ad_5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e97742e9ad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97742e9ad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97742e9ad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e96a7b0a3a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e96a7b0a3a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 = comp% = # of completed passes/attempts 		discuss conditionals in values a, b, c, d</a:t>
            </a:r>
            <a:endParaRPr/>
          </a:p>
          <a:p>
            <a:pPr marL="0" lvl="0" indent="0" algn="l" rtl="0">
              <a:spcBef>
                <a:spcPts val="0"/>
              </a:spcBef>
              <a:spcAft>
                <a:spcPts val="0"/>
              </a:spcAft>
              <a:buNone/>
            </a:pPr>
            <a:r>
              <a:rPr lang="en-US"/>
              <a:t>b = total yds / passing attempts</a:t>
            </a:r>
            <a:endParaRPr/>
          </a:p>
          <a:p>
            <a:pPr marL="0" lvl="0" indent="0" algn="l" rtl="0">
              <a:spcBef>
                <a:spcPts val="0"/>
              </a:spcBef>
              <a:spcAft>
                <a:spcPts val="0"/>
              </a:spcAft>
              <a:buNone/>
            </a:pPr>
            <a:r>
              <a:rPr lang="en-US"/>
              <a:t>c = touchdowns thrown per attempt</a:t>
            </a:r>
            <a:endParaRPr/>
          </a:p>
          <a:p>
            <a:pPr marL="0" lvl="0" indent="0" algn="l" rtl="0">
              <a:spcBef>
                <a:spcPts val="0"/>
              </a:spcBef>
              <a:spcAft>
                <a:spcPts val="0"/>
              </a:spcAft>
              <a:buNone/>
            </a:pPr>
            <a:r>
              <a:rPr lang="en-US"/>
              <a:t>d = interception per attempt</a:t>
            </a: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DAN </a:t>
            </a:r>
            <a:endParaRPr/>
          </a:p>
        </p:txBody>
      </p:sp>
      <p:sp>
        <p:nvSpPr>
          <p:cNvPr id="147" name="Google Shape;14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e96a7b0a3a_4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e96a7b0a3a_4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96a7b0a3a_4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96a7b0a3a_4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2B2B2B"/>
        </a:solidFill>
        <a:effectLst/>
      </p:bgPr>
    </p:bg>
    <p:spTree>
      <p:nvGrpSpPr>
        <p:cNvPr id="1" name="Shape 12"/>
        <p:cNvGrpSpPr/>
        <p:nvPr/>
      </p:nvGrpSpPr>
      <p:grpSpPr>
        <a:xfrm>
          <a:off x="0" y="0"/>
          <a:ext cx="0" cy="0"/>
          <a:chOff x="0" y="0"/>
          <a:chExt cx="0" cy="0"/>
        </a:xfrm>
      </p:grpSpPr>
      <p:sp>
        <p:nvSpPr>
          <p:cNvPr id="13" name="Google Shape;13;p20" title="Page Number Shape"/>
          <p:cNvSpPr/>
          <p:nvPr/>
        </p:nvSpPr>
        <p:spPr>
          <a:xfrm>
            <a:off x="11784011" y="5783564"/>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venir"/>
              <a:ea typeface="Avenir"/>
              <a:cs typeface="Avenir"/>
              <a:sym typeface="Avenir"/>
            </a:endParaRPr>
          </a:p>
        </p:txBody>
      </p:sp>
      <p:cxnSp>
        <p:nvCxnSpPr>
          <p:cNvPr id="14" name="Google Shape;14;p20" title="Verticle Rule Line"/>
          <p:cNvCxnSpPr/>
          <p:nvPr/>
        </p:nvCxnSpPr>
        <p:spPr>
          <a:xfrm>
            <a:off x="758952" y="1280160"/>
            <a:ext cx="0" cy="5577840"/>
          </a:xfrm>
          <a:prstGeom prst="straightConnector1">
            <a:avLst/>
          </a:prstGeom>
          <a:noFill/>
          <a:ln w="19050" cap="flat" cmpd="sng">
            <a:solidFill>
              <a:schemeClr val="lt2"/>
            </a:solidFill>
            <a:prstDash val="solid"/>
            <a:miter lim="800000"/>
            <a:headEnd type="none" w="sm" len="sm"/>
            <a:tailEnd type="none" w="sm" len="sm"/>
          </a:ln>
        </p:spPr>
      </p:cxnSp>
      <p:sp>
        <p:nvSpPr>
          <p:cNvPr id="15" name="Google Shape;15;p20"/>
          <p:cNvSpPr txBox="1">
            <a:spLocks noGrp="1"/>
          </p:cNvSpPr>
          <p:nvPr>
            <p:ph type="ctrTitle"/>
          </p:nvPr>
        </p:nvSpPr>
        <p:spPr>
          <a:xfrm>
            <a:off x="1078992" y="1143000"/>
            <a:ext cx="6720840" cy="37307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FEFEFE"/>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0"/>
          <p:cNvSpPr txBox="1">
            <a:spLocks noGrp="1"/>
          </p:cNvSpPr>
          <p:nvPr>
            <p:ph type="subTitle" idx="1"/>
          </p:nvPr>
        </p:nvSpPr>
        <p:spPr>
          <a:xfrm>
            <a:off x="1078992" y="5010912"/>
            <a:ext cx="6720840" cy="70408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FEFEFE"/>
              </a:buClr>
              <a:buSzPts val="2200"/>
              <a:buNone/>
              <a:defRPr sz="2200"/>
            </a:lvl1pPr>
            <a:lvl2pPr lvl="1" algn="ctr">
              <a:lnSpc>
                <a:spcPct val="110000"/>
              </a:lnSpc>
              <a:spcBef>
                <a:spcPts val="400"/>
              </a:spcBef>
              <a:spcAft>
                <a:spcPts val="0"/>
              </a:spcAft>
              <a:buClr>
                <a:srgbClr val="FEFEFE"/>
              </a:buClr>
              <a:buSzPts val="2000"/>
              <a:buNone/>
              <a:defRPr sz="2000"/>
            </a:lvl2pPr>
            <a:lvl3pPr lvl="2" algn="ctr">
              <a:lnSpc>
                <a:spcPct val="110000"/>
              </a:lnSpc>
              <a:spcBef>
                <a:spcPts val="400"/>
              </a:spcBef>
              <a:spcAft>
                <a:spcPts val="0"/>
              </a:spcAft>
              <a:buClr>
                <a:srgbClr val="FEFEFE"/>
              </a:buClr>
              <a:buSzPts val="1800"/>
              <a:buNone/>
              <a:defRPr sz="1800"/>
            </a:lvl3pPr>
            <a:lvl4pPr lvl="3" algn="ctr">
              <a:lnSpc>
                <a:spcPct val="110000"/>
              </a:lnSpc>
              <a:spcBef>
                <a:spcPts val="400"/>
              </a:spcBef>
              <a:spcAft>
                <a:spcPts val="0"/>
              </a:spcAft>
              <a:buClr>
                <a:srgbClr val="FEFEFE"/>
              </a:buClr>
              <a:buSzPts val="1600"/>
              <a:buNone/>
              <a:defRPr sz="1600"/>
            </a:lvl4pPr>
            <a:lvl5pPr lvl="4" algn="ctr">
              <a:lnSpc>
                <a:spcPct val="110000"/>
              </a:lnSpc>
              <a:spcBef>
                <a:spcPts val="400"/>
              </a:spcBef>
              <a:spcAft>
                <a:spcPts val="0"/>
              </a:spcAft>
              <a:buClr>
                <a:srgbClr val="FEFEFE"/>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7" name="Google Shape;17;p20"/>
          <p:cNvSpPr txBox="1">
            <a:spLocks noGrp="1"/>
          </p:cNvSpPr>
          <p:nvPr>
            <p:ph type="dt" idx="10"/>
          </p:nvPr>
        </p:nvSpPr>
        <p:spPr>
          <a:xfrm>
            <a:off x="8286356" y="6007608"/>
            <a:ext cx="314364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0"/>
          <p:cNvSpPr txBox="1">
            <a:spLocks noGrp="1"/>
          </p:cNvSpPr>
          <p:nvPr>
            <p:ph type="ftr" idx="11"/>
          </p:nvPr>
        </p:nvSpPr>
        <p:spPr>
          <a:xfrm>
            <a:off x="1078991" y="6007608"/>
            <a:ext cx="672083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marR="0" lvl="0" indent="0" algn="ctr">
              <a:spcBef>
                <a:spcPts val="0"/>
              </a:spcBef>
              <a:buNone/>
              <a:defRPr sz="900" b="1">
                <a:solidFill>
                  <a:schemeClr val="dk1"/>
                </a:solidFill>
                <a:latin typeface="Avenir"/>
                <a:ea typeface="Avenir"/>
                <a:cs typeface="Avenir"/>
                <a:sym typeface="Avenir"/>
              </a:defRPr>
            </a:lvl1pPr>
            <a:lvl2pPr marL="0" marR="0" lvl="1" indent="0" algn="ctr">
              <a:spcBef>
                <a:spcPts val="0"/>
              </a:spcBef>
              <a:buNone/>
              <a:defRPr sz="900" b="1">
                <a:solidFill>
                  <a:schemeClr val="dk1"/>
                </a:solidFill>
                <a:latin typeface="Avenir"/>
                <a:ea typeface="Avenir"/>
                <a:cs typeface="Avenir"/>
                <a:sym typeface="Avenir"/>
              </a:defRPr>
            </a:lvl2pPr>
            <a:lvl3pPr marL="0" marR="0" lvl="2" indent="0" algn="ctr">
              <a:spcBef>
                <a:spcPts val="0"/>
              </a:spcBef>
              <a:buNone/>
              <a:defRPr sz="900" b="1">
                <a:solidFill>
                  <a:schemeClr val="dk1"/>
                </a:solidFill>
                <a:latin typeface="Avenir"/>
                <a:ea typeface="Avenir"/>
                <a:cs typeface="Avenir"/>
                <a:sym typeface="Avenir"/>
              </a:defRPr>
            </a:lvl3pPr>
            <a:lvl4pPr marL="0" marR="0" lvl="3" indent="0" algn="ctr">
              <a:spcBef>
                <a:spcPts val="0"/>
              </a:spcBef>
              <a:buNone/>
              <a:defRPr sz="900" b="1">
                <a:solidFill>
                  <a:schemeClr val="dk1"/>
                </a:solidFill>
                <a:latin typeface="Avenir"/>
                <a:ea typeface="Avenir"/>
                <a:cs typeface="Avenir"/>
                <a:sym typeface="Avenir"/>
              </a:defRPr>
            </a:lvl4pPr>
            <a:lvl5pPr marL="0" marR="0" lvl="4" indent="0" algn="ctr">
              <a:spcBef>
                <a:spcPts val="0"/>
              </a:spcBef>
              <a:buNone/>
              <a:defRPr sz="900" b="1">
                <a:solidFill>
                  <a:schemeClr val="dk1"/>
                </a:solidFill>
                <a:latin typeface="Avenir"/>
                <a:ea typeface="Avenir"/>
                <a:cs typeface="Avenir"/>
                <a:sym typeface="Avenir"/>
              </a:defRPr>
            </a:lvl5pPr>
            <a:lvl6pPr marL="0" marR="0" lvl="5" indent="0" algn="ctr">
              <a:spcBef>
                <a:spcPts val="0"/>
              </a:spcBef>
              <a:buNone/>
              <a:defRPr sz="900" b="1">
                <a:solidFill>
                  <a:schemeClr val="dk1"/>
                </a:solidFill>
                <a:latin typeface="Avenir"/>
                <a:ea typeface="Avenir"/>
                <a:cs typeface="Avenir"/>
                <a:sym typeface="Avenir"/>
              </a:defRPr>
            </a:lvl6pPr>
            <a:lvl7pPr marL="0" marR="0" lvl="6" indent="0" algn="ctr">
              <a:spcBef>
                <a:spcPts val="0"/>
              </a:spcBef>
              <a:buNone/>
              <a:defRPr sz="900" b="1">
                <a:solidFill>
                  <a:schemeClr val="dk1"/>
                </a:solidFill>
                <a:latin typeface="Avenir"/>
                <a:ea typeface="Avenir"/>
                <a:cs typeface="Avenir"/>
                <a:sym typeface="Avenir"/>
              </a:defRPr>
            </a:lvl7pPr>
            <a:lvl8pPr marL="0" marR="0" lvl="7" indent="0" algn="ctr">
              <a:spcBef>
                <a:spcPts val="0"/>
              </a:spcBef>
              <a:buNone/>
              <a:defRPr sz="900" b="1">
                <a:solidFill>
                  <a:schemeClr val="dk1"/>
                </a:solidFill>
                <a:latin typeface="Avenir"/>
                <a:ea typeface="Avenir"/>
                <a:cs typeface="Avenir"/>
                <a:sym typeface="Avenir"/>
              </a:defRPr>
            </a:lvl8pPr>
            <a:lvl9pPr marL="0" marR="0" lvl="8" indent="0" algn="ctr">
              <a:spcBef>
                <a:spcPts val="0"/>
              </a:spcBef>
              <a:buNone/>
              <a:defRPr sz="900" b="1">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79"/>
        <p:cNvGrpSpPr/>
        <p:nvPr/>
      </p:nvGrpSpPr>
      <p:grpSpPr>
        <a:xfrm>
          <a:off x="0" y="0"/>
          <a:ext cx="0" cy="0"/>
          <a:chOff x="0" y="0"/>
          <a:chExt cx="0" cy="0"/>
        </a:xfrm>
      </p:grpSpPr>
      <p:sp>
        <p:nvSpPr>
          <p:cNvPr id="80" name="Google Shape;80;p28"/>
          <p:cNvSpPr>
            <a:spLocks noGrp="1"/>
          </p:cNvSpPr>
          <p:nvPr>
            <p:ph type="pic" idx="2"/>
          </p:nvPr>
        </p:nvSpPr>
        <p:spPr>
          <a:xfrm>
            <a:off x="5183188" y="758951"/>
            <a:ext cx="6245352" cy="4754881"/>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400"/>
              </a:spcBef>
              <a:spcAft>
                <a:spcPts val="0"/>
              </a:spcAft>
              <a:buClr>
                <a:srgbClr val="262626"/>
              </a:buClr>
              <a:buSzPts val="3200"/>
              <a:buFont typeface="Arial"/>
              <a:buNone/>
              <a:defRPr sz="3200" b="0" i="0" u="none" strike="noStrike" cap="none">
                <a:solidFill>
                  <a:srgbClr val="262626"/>
                </a:solidFill>
                <a:latin typeface="Avenir"/>
                <a:ea typeface="Avenir"/>
                <a:cs typeface="Avenir"/>
                <a:sym typeface="Avenir"/>
              </a:defRPr>
            </a:lvl1pPr>
            <a:lvl2pPr marR="0" lvl="1" algn="l" rtl="0">
              <a:lnSpc>
                <a:spcPct val="110000"/>
              </a:lnSpc>
              <a:spcBef>
                <a:spcPts val="400"/>
              </a:spcBef>
              <a:spcAft>
                <a:spcPts val="0"/>
              </a:spcAft>
              <a:buClr>
                <a:srgbClr val="262626"/>
              </a:buClr>
              <a:buSzPts val="2800"/>
              <a:buFont typeface="Arial"/>
              <a:buNone/>
              <a:defRPr sz="2800" b="0" i="1" u="none" strike="noStrike" cap="none">
                <a:solidFill>
                  <a:srgbClr val="262626"/>
                </a:solidFill>
                <a:latin typeface="Avenir"/>
                <a:ea typeface="Avenir"/>
                <a:cs typeface="Avenir"/>
                <a:sym typeface="Avenir"/>
              </a:defRPr>
            </a:lvl2pPr>
            <a:lvl3pPr marR="0" lvl="2" algn="l" rtl="0">
              <a:lnSpc>
                <a:spcPct val="110000"/>
              </a:lnSpc>
              <a:spcBef>
                <a:spcPts val="400"/>
              </a:spcBef>
              <a:spcAft>
                <a:spcPts val="0"/>
              </a:spcAft>
              <a:buClr>
                <a:srgbClr val="262626"/>
              </a:buClr>
              <a:buSzPts val="2400"/>
              <a:buFont typeface="Arial"/>
              <a:buNone/>
              <a:defRPr sz="2400" b="0" i="0" u="none" strike="noStrike" cap="none">
                <a:solidFill>
                  <a:srgbClr val="262626"/>
                </a:solidFill>
                <a:latin typeface="Avenir"/>
                <a:ea typeface="Avenir"/>
                <a:cs typeface="Avenir"/>
                <a:sym typeface="Avenir"/>
              </a:defRPr>
            </a:lvl3pPr>
            <a:lvl4pPr marR="0" lvl="3" algn="l" rtl="0">
              <a:lnSpc>
                <a:spcPct val="110000"/>
              </a:lnSpc>
              <a:spcBef>
                <a:spcPts val="400"/>
              </a:spcBef>
              <a:spcAft>
                <a:spcPts val="0"/>
              </a:spcAft>
              <a:buClr>
                <a:srgbClr val="262626"/>
              </a:buClr>
              <a:buSzPts val="2000"/>
              <a:buFont typeface="Arial"/>
              <a:buNone/>
              <a:defRPr sz="2000" b="0" i="1" u="none" strike="noStrike" cap="none">
                <a:solidFill>
                  <a:srgbClr val="262626"/>
                </a:solidFill>
                <a:latin typeface="Avenir"/>
                <a:ea typeface="Avenir"/>
                <a:cs typeface="Avenir"/>
                <a:sym typeface="Avenir"/>
              </a:defRPr>
            </a:lvl4pPr>
            <a:lvl5pPr marR="0" lvl="4" algn="l" rtl="0">
              <a:lnSpc>
                <a:spcPct val="110000"/>
              </a:lnSpc>
              <a:spcBef>
                <a:spcPts val="400"/>
              </a:spcBef>
              <a:spcAft>
                <a:spcPts val="0"/>
              </a:spcAft>
              <a:buClr>
                <a:srgbClr val="262626"/>
              </a:buClr>
              <a:buSzPts val="2000"/>
              <a:buFont typeface="Arial"/>
              <a:buNone/>
              <a:defRPr sz="2000" b="0" i="0" u="none" strike="noStrike" cap="none">
                <a:solidFill>
                  <a:srgbClr val="262626"/>
                </a:solidFill>
                <a:latin typeface="Avenir"/>
                <a:ea typeface="Avenir"/>
                <a:cs typeface="Avenir"/>
                <a:sym typeface="Avenir"/>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venir"/>
                <a:ea typeface="Avenir"/>
                <a:cs typeface="Avenir"/>
                <a:sym typeface="Avenir"/>
              </a:defRPr>
            </a:lvl9pPr>
          </a:lstStyle>
          <a:p>
            <a:endParaRPr/>
          </a:p>
        </p:txBody>
      </p:sp>
      <p:sp>
        <p:nvSpPr>
          <p:cNvPr id="81" name="Google Shape;81;p28"/>
          <p:cNvSpPr txBox="1">
            <a:spLocks noGrp="1"/>
          </p:cNvSpPr>
          <p:nvPr>
            <p:ph type="body" idx="1"/>
          </p:nvPr>
        </p:nvSpPr>
        <p:spPr>
          <a:xfrm>
            <a:off x="758952" y="3794760"/>
            <a:ext cx="3831336" cy="171907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400"/>
              </a:spcBef>
              <a:spcAft>
                <a:spcPts val="0"/>
              </a:spcAft>
              <a:buClr>
                <a:srgbClr val="262626"/>
              </a:buClr>
              <a:buSzPts val="2000"/>
              <a:buNone/>
              <a:defRPr sz="2000"/>
            </a:lvl1pPr>
            <a:lvl2pPr marL="914400" lvl="1" indent="-228600" algn="l">
              <a:lnSpc>
                <a:spcPct val="110000"/>
              </a:lnSpc>
              <a:spcBef>
                <a:spcPts val="400"/>
              </a:spcBef>
              <a:spcAft>
                <a:spcPts val="0"/>
              </a:spcAft>
              <a:buClr>
                <a:srgbClr val="262626"/>
              </a:buClr>
              <a:buSzPts val="1400"/>
              <a:buNone/>
              <a:defRPr sz="1400"/>
            </a:lvl2pPr>
            <a:lvl3pPr marL="1371600" lvl="2" indent="-228600" algn="l">
              <a:lnSpc>
                <a:spcPct val="110000"/>
              </a:lnSpc>
              <a:spcBef>
                <a:spcPts val="400"/>
              </a:spcBef>
              <a:spcAft>
                <a:spcPts val="0"/>
              </a:spcAft>
              <a:buClr>
                <a:srgbClr val="262626"/>
              </a:buClr>
              <a:buSzPts val="1200"/>
              <a:buNone/>
              <a:defRPr sz="1200"/>
            </a:lvl3pPr>
            <a:lvl4pPr marL="1828800" lvl="3" indent="-228600" algn="l">
              <a:lnSpc>
                <a:spcPct val="110000"/>
              </a:lnSpc>
              <a:spcBef>
                <a:spcPts val="400"/>
              </a:spcBef>
              <a:spcAft>
                <a:spcPts val="0"/>
              </a:spcAft>
              <a:buClr>
                <a:srgbClr val="262626"/>
              </a:buClr>
              <a:buSzPts val="1000"/>
              <a:buNone/>
              <a:defRPr sz="1000"/>
            </a:lvl4pPr>
            <a:lvl5pPr marL="2286000" lvl="4" indent="-228600" algn="l">
              <a:lnSpc>
                <a:spcPct val="110000"/>
              </a:lnSpc>
              <a:spcBef>
                <a:spcPts val="400"/>
              </a:spcBef>
              <a:spcAft>
                <a:spcPts val="0"/>
              </a:spcAft>
              <a:buClr>
                <a:srgbClr val="26262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2" name="Google Shape;82;p28"/>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8"/>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8"/>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85" name="Google Shape;85;p28"/>
          <p:cNvSpPr txBox="1">
            <a:spLocks noGrp="1"/>
          </p:cNvSpPr>
          <p:nvPr>
            <p:ph type="title"/>
          </p:nvPr>
        </p:nvSpPr>
        <p:spPr>
          <a:xfrm>
            <a:off x="758952" y="758952"/>
            <a:ext cx="3831336" cy="29260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29"/>
          <p:cNvSpPr txBox="1">
            <a:spLocks noGrp="1"/>
          </p:cNvSpPr>
          <p:nvPr>
            <p:ph type="body" idx="1"/>
          </p:nvPr>
        </p:nvSpPr>
        <p:spPr>
          <a:xfrm rot="5400000">
            <a:off x="5929884" y="13716"/>
            <a:ext cx="4754880" cy="6245352"/>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9"/>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9"/>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29"/>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2"/>
        <p:cNvGrpSpPr/>
        <p:nvPr/>
      </p:nvGrpSpPr>
      <p:grpSpPr>
        <a:xfrm>
          <a:off x="0" y="0"/>
          <a:ext cx="0" cy="0"/>
          <a:chOff x="0" y="0"/>
          <a:chExt cx="0" cy="0"/>
        </a:xfrm>
      </p:grpSpPr>
      <p:sp>
        <p:nvSpPr>
          <p:cNvPr id="93" name="Google Shape;93;p30"/>
          <p:cNvSpPr txBox="1">
            <a:spLocks noGrp="1"/>
          </p:cNvSpPr>
          <p:nvPr>
            <p:ph type="title"/>
          </p:nvPr>
        </p:nvSpPr>
        <p:spPr>
          <a:xfrm rot="5400000">
            <a:off x="7459770" y="1774724"/>
            <a:ext cx="4986002" cy="2954458"/>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30"/>
          <p:cNvSpPr txBox="1">
            <a:spLocks noGrp="1"/>
          </p:cNvSpPr>
          <p:nvPr>
            <p:ph type="body" idx="1"/>
          </p:nvPr>
        </p:nvSpPr>
        <p:spPr>
          <a:xfrm rot="5400000">
            <a:off x="1969744" y="-451840"/>
            <a:ext cx="4986002" cy="7407586"/>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30"/>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0"/>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0"/>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5184648" y="758952"/>
            <a:ext cx="6245352" cy="475488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1"/>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
        <p:nvSpPr>
          <p:cNvPr id="34" name="Google Shape;34;p22"/>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2"/>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2"/>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23"/>
          <p:cNvSpPr txBox="1">
            <a:spLocks noGrp="1"/>
          </p:cNvSpPr>
          <p:nvPr>
            <p:ph type="body" idx="1"/>
          </p:nvPr>
        </p:nvSpPr>
        <p:spPr>
          <a:xfrm>
            <a:off x="5184648" y="758952"/>
            <a:ext cx="6245352" cy="224028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23"/>
          <p:cNvSpPr txBox="1">
            <a:spLocks noGrp="1"/>
          </p:cNvSpPr>
          <p:nvPr>
            <p:ph type="body" idx="2"/>
          </p:nvPr>
        </p:nvSpPr>
        <p:spPr>
          <a:xfrm>
            <a:off x="5184647" y="3273551"/>
            <a:ext cx="6245351" cy="2240281"/>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3"/>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23"/>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23"/>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43" name="Google Shape;43;p23"/>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24"/>
          <p:cNvSpPr txBox="1">
            <a:spLocks noGrp="1"/>
          </p:cNvSpPr>
          <p:nvPr>
            <p:ph type="title"/>
          </p:nvPr>
        </p:nvSpPr>
        <p:spPr>
          <a:xfrm>
            <a:off x="763051" y="2414016"/>
            <a:ext cx="10666949" cy="3099816"/>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24"/>
          <p:cNvSpPr txBox="1">
            <a:spLocks noGrp="1"/>
          </p:cNvSpPr>
          <p:nvPr>
            <p:ph type="body" idx="1"/>
          </p:nvPr>
        </p:nvSpPr>
        <p:spPr>
          <a:xfrm>
            <a:off x="758952" y="1389888"/>
            <a:ext cx="10671048" cy="822960"/>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400"/>
              </a:spcBef>
              <a:spcAft>
                <a:spcPts val="0"/>
              </a:spcAft>
              <a:buClr>
                <a:srgbClr val="262626"/>
              </a:buClr>
              <a:buSzPts val="2000"/>
              <a:buNone/>
              <a:defRPr sz="2000" i="1">
                <a:solidFill>
                  <a:srgbClr val="262626"/>
                </a:solidFill>
              </a:defRPr>
            </a:lvl1pPr>
            <a:lvl2pPr marL="914400" lvl="1" indent="-228600" algn="l">
              <a:lnSpc>
                <a:spcPct val="110000"/>
              </a:lnSpc>
              <a:spcBef>
                <a:spcPts val="400"/>
              </a:spcBef>
              <a:spcAft>
                <a:spcPts val="0"/>
              </a:spcAft>
              <a:buClr>
                <a:srgbClr val="888888"/>
              </a:buClr>
              <a:buSzPts val="2000"/>
              <a:buNone/>
              <a:defRPr sz="2000">
                <a:solidFill>
                  <a:srgbClr val="888888"/>
                </a:solidFill>
              </a:defRPr>
            </a:lvl2pPr>
            <a:lvl3pPr marL="1371600" lvl="2" indent="-228600" algn="l">
              <a:lnSpc>
                <a:spcPct val="110000"/>
              </a:lnSpc>
              <a:spcBef>
                <a:spcPts val="400"/>
              </a:spcBef>
              <a:spcAft>
                <a:spcPts val="0"/>
              </a:spcAft>
              <a:buClr>
                <a:srgbClr val="888888"/>
              </a:buClr>
              <a:buSzPts val="1800"/>
              <a:buNone/>
              <a:defRPr sz="1800">
                <a:solidFill>
                  <a:srgbClr val="888888"/>
                </a:solidFill>
              </a:defRPr>
            </a:lvl3pPr>
            <a:lvl4pPr marL="1828800" lvl="3" indent="-228600" algn="l">
              <a:lnSpc>
                <a:spcPct val="110000"/>
              </a:lnSpc>
              <a:spcBef>
                <a:spcPts val="400"/>
              </a:spcBef>
              <a:spcAft>
                <a:spcPts val="0"/>
              </a:spcAft>
              <a:buClr>
                <a:srgbClr val="888888"/>
              </a:buClr>
              <a:buSzPts val="1600"/>
              <a:buNone/>
              <a:defRPr sz="1600">
                <a:solidFill>
                  <a:srgbClr val="888888"/>
                </a:solidFill>
              </a:defRPr>
            </a:lvl4pPr>
            <a:lvl5pPr marL="2286000" lvl="4" indent="-228600" algn="l">
              <a:lnSpc>
                <a:spcPct val="110000"/>
              </a:lnSpc>
              <a:spcBef>
                <a:spcPts val="4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24"/>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4"/>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50"/>
        <p:cNvGrpSpPr/>
        <p:nvPr/>
      </p:nvGrpSpPr>
      <p:grpSpPr>
        <a:xfrm>
          <a:off x="0" y="0"/>
          <a:ext cx="0" cy="0"/>
          <a:chOff x="0" y="0"/>
          <a:chExt cx="0" cy="0"/>
        </a:xfrm>
      </p:grpSpPr>
      <p:sp>
        <p:nvSpPr>
          <p:cNvPr id="51" name="Google Shape;51;p25"/>
          <p:cNvSpPr txBox="1">
            <a:spLocks noGrp="1"/>
          </p:cNvSpPr>
          <p:nvPr>
            <p:ph type="body" idx="1"/>
          </p:nvPr>
        </p:nvSpPr>
        <p:spPr>
          <a:xfrm>
            <a:off x="5184648" y="758952"/>
            <a:ext cx="6245352" cy="548640"/>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400"/>
              </a:spcBef>
              <a:spcAft>
                <a:spcPts val="0"/>
              </a:spcAft>
              <a:buClr>
                <a:srgbClr val="262626"/>
              </a:buClr>
              <a:buSzPts val="2200"/>
              <a:buNone/>
              <a:defRPr sz="2200" b="0" i="1"/>
            </a:lvl1pPr>
            <a:lvl2pPr marL="914400" lvl="1" indent="-228600" algn="l">
              <a:lnSpc>
                <a:spcPct val="110000"/>
              </a:lnSpc>
              <a:spcBef>
                <a:spcPts val="400"/>
              </a:spcBef>
              <a:spcAft>
                <a:spcPts val="0"/>
              </a:spcAft>
              <a:buClr>
                <a:srgbClr val="262626"/>
              </a:buClr>
              <a:buSzPts val="2000"/>
              <a:buNone/>
              <a:defRPr sz="2000" b="1"/>
            </a:lvl2pPr>
            <a:lvl3pPr marL="1371600" lvl="2" indent="-228600" algn="l">
              <a:lnSpc>
                <a:spcPct val="110000"/>
              </a:lnSpc>
              <a:spcBef>
                <a:spcPts val="400"/>
              </a:spcBef>
              <a:spcAft>
                <a:spcPts val="0"/>
              </a:spcAft>
              <a:buClr>
                <a:srgbClr val="262626"/>
              </a:buClr>
              <a:buSzPts val="1800"/>
              <a:buNone/>
              <a:defRPr sz="1800" b="1"/>
            </a:lvl3pPr>
            <a:lvl4pPr marL="1828800" lvl="3" indent="-228600" algn="l">
              <a:lnSpc>
                <a:spcPct val="110000"/>
              </a:lnSpc>
              <a:spcBef>
                <a:spcPts val="400"/>
              </a:spcBef>
              <a:spcAft>
                <a:spcPts val="0"/>
              </a:spcAft>
              <a:buClr>
                <a:srgbClr val="262626"/>
              </a:buClr>
              <a:buSzPts val="1600"/>
              <a:buNone/>
              <a:defRPr sz="1600" b="1"/>
            </a:lvl4pPr>
            <a:lvl5pPr marL="2286000" lvl="4" indent="-228600" algn="l">
              <a:lnSpc>
                <a:spcPct val="110000"/>
              </a:lnSpc>
              <a:spcBef>
                <a:spcPts val="400"/>
              </a:spcBef>
              <a:spcAft>
                <a:spcPts val="0"/>
              </a:spcAft>
              <a:buClr>
                <a:srgbClr val="26262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25"/>
          <p:cNvSpPr txBox="1">
            <a:spLocks noGrp="1"/>
          </p:cNvSpPr>
          <p:nvPr>
            <p:ph type="body" idx="2"/>
          </p:nvPr>
        </p:nvSpPr>
        <p:spPr>
          <a:xfrm>
            <a:off x="5190323" y="1377198"/>
            <a:ext cx="6239675" cy="18288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25"/>
          <p:cNvSpPr txBox="1">
            <a:spLocks noGrp="1"/>
          </p:cNvSpPr>
          <p:nvPr>
            <p:ph type="body" idx="3"/>
          </p:nvPr>
        </p:nvSpPr>
        <p:spPr>
          <a:xfrm>
            <a:off x="5184647" y="3319548"/>
            <a:ext cx="6245351" cy="548640"/>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400"/>
              </a:spcBef>
              <a:spcAft>
                <a:spcPts val="0"/>
              </a:spcAft>
              <a:buClr>
                <a:srgbClr val="262626"/>
              </a:buClr>
              <a:buSzPts val="2200"/>
              <a:buNone/>
              <a:defRPr sz="2200" b="0" i="1"/>
            </a:lvl1pPr>
            <a:lvl2pPr marL="914400" lvl="1" indent="-228600" algn="l">
              <a:lnSpc>
                <a:spcPct val="110000"/>
              </a:lnSpc>
              <a:spcBef>
                <a:spcPts val="400"/>
              </a:spcBef>
              <a:spcAft>
                <a:spcPts val="0"/>
              </a:spcAft>
              <a:buClr>
                <a:srgbClr val="262626"/>
              </a:buClr>
              <a:buSzPts val="2000"/>
              <a:buNone/>
              <a:defRPr sz="2000" b="1"/>
            </a:lvl2pPr>
            <a:lvl3pPr marL="1371600" lvl="2" indent="-228600" algn="l">
              <a:lnSpc>
                <a:spcPct val="110000"/>
              </a:lnSpc>
              <a:spcBef>
                <a:spcPts val="400"/>
              </a:spcBef>
              <a:spcAft>
                <a:spcPts val="0"/>
              </a:spcAft>
              <a:buClr>
                <a:srgbClr val="262626"/>
              </a:buClr>
              <a:buSzPts val="1800"/>
              <a:buNone/>
              <a:defRPr sz="1800" b="1"/>
            </a:lvl3pPr>
            <a:lvl4pPr marL="1828800" lvl="3" indent="-228600" algn="l">
              <a:lnSpc>
                <a:spcPct val="110000"/>
              </a:lnSpc>
              <a:spcBef>
                <a:spcPts val="400"/>
              </a:spcBef>
              <a:spcAft>
                <a:spcPts val="0"/>
              </a:spcAft>
              <a:buClr>
                <a:srgbClr val="262626"/>
              </a:buClr>
              <a:buSzPts val="1600"/>
              <a:buNone/>
              <a:defRPr sz="1600" b="1"/>
            </a:lvl4pPr>
            <a:lvl5pPr marL="2286000" lvl="4" indent="-228600" algn="l">
              <a:lnSpc>
                <a:spcPct val="110000"/>
              </a:lnSpc>
              <a:spcBef>
                <a:spcPts val="400"/>
              </a:spcBef>
              <a:spcAft>
                <a:spcPts val="0"/>
              </a:spcAft>
              <a:buClr>
                <a:srgbClr val="262626"/>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25"/>
          <p:cNvSpPr txBox="1">
            <a:spLocks noGrp="1"/>
          </p:cNvSpPr>
          <p:nvPr>
            <p:ph type="body" idx="4"/>
          </p:nvPr>
        </p:nvSpPr>
        <p:spPr>
          <a:xfrm>
            <a:off x="5184646" y="3932372"/>
            <a:ext cx="6245352" cy="18288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400"/>
              </a:spcBef>
              <a:spcAft>
                <a:spcPts val="0"/>
              </a:spcAft>
              <a:buClr>
                <a:srgbClr val="262626"/>
              </a:buClr>
              <a:buSzPts val="1800"/>
              <a:buChar char="•"/>
              <a:defRPr/>
            </a:lvl1pPr>
            <a:lvl2pPr marL="914400" lvl="1" indent="-228600" algn="l">
              <a:lnSpc>
                <a:spcPct val="110000"/>
              </a:lnSpc>
              <a:spcBef>
                <a:spcPts val="400"/>
              </a:spcBef>
              <a:spcAft>
                <a:spcPts val="0"/>
              </a:spcAft>
              <a:buClr>
                <a:srgbClr val="262626"/>
              </a:buClr>
              <a:buSzPts val="1800"/>
              <a:buNone/>
              <a:defRPr/>
            </a:lvl2pPr>
            <a:lvl3pPr marL="1371600" lvl="2" indent="-342900" algn="l">
              <a:lnSpc>
                <a:spcPct val="110000"/>
              </a:lnSpc>
              <a:spcBef>
                <a:spcPts val="400"/>
              </a:spcBef>
              <a:spcAft>
                <a:spcPts val="0"/>
              </a:spcAft>
              <a:buClr>
                <a:srgbClr val="262626"/>
              </a:buClr>
              <a:buSzPts val="1800"/>
              <a:buChar char="•"/>
              <a:defRPr/>
            </a:lvl3pPr>
            <a:lvl4pPr marL="1828800" lvl="3" indent="-228600" algn="l">
              <a:lnSpc>
                <a:spcPct val="110000"/>
              </a:lnSpc>
              <a:spcBef>
                <a:spcPts val="400"/>
              </a:spcBef>
              <a:spcAft>
                <a:spcPts val="0"/>
              </a:spcAft>
              <a:buClr>
                <a:srgbClr val="262626"/>
              </a:buClr>
              <a:buSzPts val="1800"/>
              <a:buNone/>
              <a:defRPr/>
            </a:lvl4pPr>
            <a:lvl5pPr marL="2286000" lvl="4" indent="-342900" algn="l">
              <a:lnSpc>
                <a:spcPct val="110000"/>
              </a:lnSpc>
              <a:spcBef>
                <a:spcPts val="400"/>
              </a:spcBef>
              <a:spcAft>
                <a:spcPts val="0"/>
              </a:spcAft>
              <a:buClr>
                <a:srgbClr val="262626"/>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5"/>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5"/>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rgbClr val="2B2B2B"/>
        </a:solidFill>
        <a:effectLst/>
      </p:bgPr>
    </p:bg>
    <p:spTree>
      <p:nvGrpSpPr>
        <p:cNvPr id="1" name="Shape 59"/>
        <p:cNvGrpSpPr/>
        <p:nvPr/>
      </p:nvGrpSpPr>
      <p:grpSpPr>
        <a:xfrm>
          <a:off x="0" y="0"/>
          <a:ext cx="0" cy="0"/>
          <a:chOff x="0" y="0"/>
          <a:chExt cx="0" cy="0"/>
        </a:xfrm>
      </p:grpSpPr>
      <p:sp>
        <p:nvSpPr>
          <p:cNvPr id="60" name="Google Shape;60;p19" title="Page Number Shape"/>
          <p:cNvSpPr/>
          <p:nvPr/>
        </p:nvSpPr>
        <p:spPr>
          <a:xfrm>
            <a:off x="11784011" y="5783564"/>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venir"/>
              <a:ea typeface="Avenir"/>
              <a:cs typeface="Avenir"/>
              <a:sym typeface="Avenir"/>
            </a:endParaRPr>
          </a:p>
        </p:txBody>
      </p:sp>
      <p:cxnSp>
        <p:nvCxnSpPr>
          <p:cNvPr id="61" name="Google Shape;61;p19" title="Verticle Rule Line"/>
          <p:cNvCxnSpPr/>
          <p:nvPr/>
        </p:nvCxnSpPr>
        <p:spPr>
          <a:xfrm>
            <a:off x="758952" y="1280160"/>
            <a:ext cx="0" cy="5577840"/>
          </a:xfrm>
          <a:prstGeom prst="straightConnector1">
            <a:avLst/>
          </a:prstGeom>
          <a:noFill/>
          <a:ln w="19050" cap="flat" cmpd="sng">
            <a:solidFill>
              <a:schemeClr val="lt2"/>
            </a:solidFill>
            <a:prstDash val="solid"/>
            <a:miter lim="800000"/>
            <a:headEnd type="none" w="sm" len="sm"/>
            <a:tailEnd type="none" w="sm" len="sm"/>
          </a:ln>
        </p:spPr>
      </p:cxnSp>
      <p:sp>
        <p:nvSpPr>
          <p:cNvPr id="62" name="Google Shape;62;p19"/>
          <p:cNvSpPr txBox="1">
            <a:spLocks noGrp="1"/>
          </p:cNvSpPr>
          <p:nvPr>
            <p:ph type="ctrTitle"/>
          </p:nvPr>
        </p:nvSpPr>
        <p:spPr>
          <a:xfrm>
            <a:off x="1078992" y="1143000"/>
            <a:ext cx="6720840" cy="3730752"/>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FEFEFE"/>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9"/>
          <p:cNvSpPr txBox="1">
            <a:spLocks noGrp="1"/>
          </p:cNvSpPr>
          <p:nvPr>
            <p:ph type="subTitle" idx="1"/>
          </p:nvPr>
        </p:nvSpPr>
        <p:spPr>
          <a:xfrm>
            <a:off x="1078992" y="5010912"/>
            <a:ext cx="6720840" cy="704088"/>
          </a:xfrm>
          <a:prstGeom prst="rect">
            <a:avLst/>
          </a:prstGeom>
          <a:noFill/>
          <a:ln>
            <a:noFill/>
          </a:ln>
        </p:spPr>
        <p:txBody>
          <a:bodyPr spcFirstLastPara="1" wrap="square" lIns="91425" tIns="45700" rIns="91425" bIns="45700" anchor="t" anchorCtr="0">
            <a:normAutofit/>
          </a:bodyPr>
          <a:lstStyle>
            <a:lvl1pPr lvl="0" algn="l">
              <a:lnSpc>
                <a:spcPct val="100000"/>
              </a:lnSpc>
              <a:spcBef>
                <a:spcPts val="400"/>
              </a:spcBef>
              <a:spcAft>
                <a:spcPts val="0"/>
              </a:spcAft>
              <a:buClr>
                <a:srgbClr val="FEFEFE"/>
              </a:buClr>
              <a:buSzPts val="2200"/>
              <a:buNone/>
              <a:defRPr sz="2200"/>
            </a:lvl1pPr>
            <a:lvl2pPr lvl="1" algn="ctr">
              <a:lnSpc>
                <a:spcPct val="110000"/>
              </a:lnSpc>
              <a:spcBef>
                <a:spcPts val="400"/>
              </a:spcBef>
              <a:spcAft>
                <a:spcPts val="0"/>
              </a:spcAft>
              <a:buClr>
                <a:srgbClr val="FEFEFE"/>
              </a:buClr>
              <a:buSzPts val="2000"/>
              <a:buNone/>
              <a:defRPr sz="2000"/>
            </a:lvl2pPr>
            <a:lvl3pPr lvl="2" algn="ctr">
              <a:lnSpc>
                <a:spcPct val="110000"/>
              </a:lnSpc>
              <a:spcBef>
                <a:spcPts val="400"/>
              </a:spcBef>
              <a:spcAft>
                <a:spcPts val="0"/>
              </a:spcAft>
              <a:buClr>
                <a:srgbClr val="FEFEFE"/>
              </a:buClr>
              <a:buSzPts val="1800"/>
              <a:buNone/>
              <a:defRPr sz="1800"/>
            </a:lvl3pPr>
            <a:lvl4pPr lvl="3" algn="ctr">
              <a:lnSpc>
                <a:spcPct val="110000"/>
              </a:lnSpc>
              <a:spcBef>
                <a:spcPts val="400"/>
              </a:spcBef>
              <a:spcAft>
                <a:spcPts val="0"/>
              </a:spcAft>
              <a:buClr>
                <a:srgbClr val="FEFEFE"/>
              </a:buClr>
              <a:buSzPts val="1600"/>
              <a:buNone/>
              <a:defRPr sz="1600"/>
            </a:lvl4pPr>
            <a:lvl5pPr lvl="4" algn="ctr">
              <a:lnSpc>
                <a:spcPct val="110000"/>
              </a:lnSpc>
              <a:spcBef>
                <a:spcPts val="400"/>
              </a:spcBef>
              <a:spcAft>
                <a:spcPts val="0"/>
              </a:spcAft>
              <a:buClr>
                <a:srgbClr val="FEFEFE"/>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64" name="Google Shape;64;p19"/>
          <p:cNvSpPr txBox="1">
            <a:spLocks noGrp="1"/>
          </p:cNvSpPr>
          <p:nvPr>
            <p:ph type="dt" idx="10"/>
          </p:nvPr>
        </p:nvSpPr>
        <p:spPr>
          <a:xfrm>
            <a:off x="8286356" y="6007608"/>
            <a:ext cx="3143643"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9"/>
          <p:cNvSpPr txBox="1">
            <a:spLocks noGrp="1"/>
          </p:cNvSpPr>
          <p:nvPr>
            <p:ph type="ftr" idx="11"/>
          </p:nvPr>
        </p:nvSpPr>
        <p:spPr>
          <a:xfrm>
            <a:off x="1078991" y="6007608"/>
            <a:ext cx="6720837"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marR="0" lvl="0" indent="0" algn="ctr">
              <a:spcBef>
                <a:spcPts val="0"/>
              </a:spcBef>
              <a:buNone/>
              <a:defRPr sz="900" b="1">
                <a:solidFill>
                  <a:schemeClr val="dk1"/>
                </a:solidFill>
                <a:latin typeface="Avenir"/>
                <a:ea typeface="Avenir"/>
                <a:cs typeface="Avenir"/>
                <a:sym typeface="Avenir"/>
              </a:defRPr>
            </a:lvl1pPr>
            <a:lvl2pPr marL="0" marR="0" lvl="1" indent="0" algn="ctr">
              <a:spcBef>
                <a:spcPts val="0"/>
              </a:spcBef>
              <a:buNone/>
              <a:defRPr sz="900" b="1">
                <a:solidFill>
                  <a:schemeClr val="dk1"/>
                </a:solidFill>
                <a:latin typeface="Avenir"/>
                <a:ea typeface="Avenir"/>
                <a:cs typeface="Avenir"/>
                <a:sym typeface="Avenir"/>
              </a:defRPr>
            </a:lvl2pPr>
            <a:lvl3pPr marL="0" marR="0" lvl="2" indent="0" algn="ctr">
              <a:spcBef>
                <a:spcPts val="0"/>
              </a:spcBef>
              <a:buNone/>
              <a:defRPr sz="900" b="1">
                <a:solidFill>
                  <a:schemeClr val="dk1"/>
                </a:solidFill>
                <a:latin typeface="Avenir"/>
                <a:ea typeface="Avenir"/>
                <a:cs typeface="Avenir"/>
                <a:sym typeface="Avenir"/>
              </a:defRPr>
            </a:lvl3pPr>
            <a:lvl4pPr marL="0" marR="0" lvl="3" indent="0" algn="ctr">
              <a:spcBef>
                <a:spcPts val="0"/>
              </a:spcBef>
              <a:buNone/>
              <a:defRPr sz="900" b="1">
                <a:solidFill>
                  <a:schemeClr val="dk1"/>
                </a:solidFill>
                <a:latin typeface="Avenir"/>
                <a:ea typeface="Avenir"/>
                <a:cs typeface="Avenir"/>
                <a:sym typeface="Avenir"/>
              </a:defRPr>
            </a:lvl4pPr>
            <a:lvl5pPr marL="0" marR="0" lvl="4" indent="0" algn="ctr">
              <a:spcBef>
                <a:spcPts val="0"/>
              </a:spcBef>
              <a:buNone/>
              <a:defRPr sz="900" b="1">
                <a:solidFill>
                  <a:schemeClr val="dk1"/>
                </a:solidFill>
                <a:latin typeface="Avenir"/>
                <a:ea typeface="Avenir"/>
                <a:cs typeface="Avenir"/>
                <a:sym typeface="Avenir"/>
              </a:defRPr>
            </a:lvl5pPr>
            <a:lvl6pPr marL="0" marR="0" lvl="5" indent="0" algn="ctr">
              <a:spcBef>
                <a:spcPts val="0"/>
              </a:spcBef>
              <a:buNone/>
              <a:defRPr sz="900" b="1">
                <a:solidFill>
                  <a:schemeClr val="dk1"/>
                </a:solidFill>
                <a:latin typeface="Avenir"/>
                <a:ea typeface="Avenir"/>
                <a:cs typeface="Avenir"/>
                <a:sym typeface="Avenir"/>
              </a:defRPr>
            </a:lvl6pPr>
            <a:lvl7pPr marL="0" marR="0" lvl="6" indent="0" algn="ctr">
              <a:spcBef>
                <a:spcPts val="0"/>
              </a:spcBef>
              <a:buNone/>
              <a:defRPr sz="900" b="1">
                <a:solidFill>
                  <a:schemeClr val="dk1"/>
                </a:solidFill>
                <a:latin typeface="Avenir"/>
                <a:ea typeface="Avenir"/>
                <a:cs typeface="Avenir"/>
                <a:sym typeface="Avenir"/>
              </a:defRPr>
            </a:lvl7pPr>
            <a:lvl8pPr marL="0" marR="0" lvl="7" indent="0" algn="ctr">
              <a:spcBef>
                <a:spcPts val="0"/>
              </a:spcBef>
              <a:buNone/>
              <a:defRPr sz="900" b="1">
                <a:solidFill>
                  <a:schemeClr val="dk1"/>
                </a:solidFill>
                <a:latin typeface="Avenir"/>
                <a:ea typeface="Avenir"/>
                <a:cs typeface="Avenir"/>
                <a:sym typeface="Avenir"/>
              </a:defRPr>
            </a:lvl8pPr>
            <a:lvl9pPr marL="0" marR="0" lvl="8" indent="0" algn="ctr">
              <a:spcBef>
                <a:spcPts val="0"/>
              </a:spcBef>
              <a:buNone/>
              <a:defRPr sz="900" b="1">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26"/>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6"/>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2"/>
        <p:cNvGrpSpPr/>
        <p:nvPr/>
      </p:nvGrpSpPr>
      <p:grpSpPr>
        <a:xfrm>
          <a:off x="0" y="0"/>
          <a:ext cx="0" cy="0"/>
          <a:chOff x="0" y="0"/>
          <a:chExt cx="0" cy="0"/>
        </a:xfrm>
      </p:grpSpPr>
      <p:sp>
        <p:nvSpPr>
          <p:cNvPr id="73" name="Google Shape;73;p27"/>
          <p:cNvSpPr txBox="1">
            <a:spLocks noGrp="1"/>
          </p:cNvSpPr>
          <p:nvPr>
            <p:ph type="body" idx="1"/>
          </p:nvPr>
        </p:nvSpPr>
        <p:spPr>
          <a:xfrm>
            <a:off x="5183188" y="758951"/>
            <a:ext cx="6245352" cy="4754881"/>
          </a:xfrm>
          <a:prstGeom prst="rect">
            <a:avLst/>
          </a:prstGeom>
          <a:noFill/>
          <a:ln>
            <a:noFill/>
          </a:ln>
        </p:spPr>
        <p:txBody>
          <a:bodyPr spcFirstLastPara="1" wrap="square" lIns="91425" tIns="45700" rIns="91425" bIns="45700" anchor="t" anchorCtr="0">
            <a:normAutofit/>
          </a:bodyPr>
          <a:lstStyle>
            <a:lvl1pPr marL="457200" lvl="0" indent="-355600" algn="l">
              <a:lnSpc>
                <a:spcPct val="110000"/>
              </a:lnSpc>
              <a:spcBef>
                <a:spcPts val="400"/>
              </a:spcBef>
              <a:spcAft>
                <a:spcPts val="0"/>
              </a:spcAft>
              <a:buClr>
                <a:srgbClr val="262626"/>
              </a:buClr>
              <a:buSzPts val="2000"/>
              <a:buChar char="•"/>
              <a:defRPr sz="2000"/>
            </a:lvl1pPr>
            <a:lvl2pPr marL="914400" lvl="1" indent="-228600" algn="l">
              <a:lnSpc>
                <a:spcPct val="110000"/>
              </a:lnSpc>
              <a:spcBef>
                <a:spcPts val="400"/>
              </a:spcBef>
              <a:spcAft>
                <a:spcPts val="0"/>
              </a:spcAft>
              <a:buClr>
                <a:srgbClr val="262626"/>
              </a:buClr>
              <a:buSzPts val="1800"/>
              <a:buNone/>
              <a:defRPr sz="1800"/>
            </a:lvl2pPr>
            <a:lvl3pPr marL="1371600" lvl="2" indent="-330200" algn="l">
              <a:lnSpc>
                <a:spcPct val="110000"/>
              </a:lnSpc>
              <a:spcBef>
                <a:spcPts val="400"/>
              </a:spcBef>
              <a:spcAft>
                <a:spcPts val="0"/>
              </a:spcAft>
              <a:buClr>
                <a:srgbClr val="262626"/>
              </a:buClr>
              <a:buSzPts val="1600"/>
              <a:buChar char="•"/>
              <a:defRPr sz="1600"/>
            </a:lvl3pPr>
            <a:lvl4pPr marL="1828800" lvl="3" indent="-228600" algn="l">
              <a:lnSpc>
                <a:spcPct val="110000"/>
              </a:lnSpc>
              <a:spcBef>
                <a:spcPts val="400"/>
              </a:spcBef>
              <a:spcAft>
                <a:spcPts val="0"/>
              </a:spcAft>
              <a:buClr>
                <a:srgbClr val="262626"/>
              </a:buClr>
              <a:buSzPts val="1400"/>
              <a:buNone/>
              <a:defRPr sz="1400"/>
            </a:lvl4pPr>
            <a:lvl5pPr marL="2286000" lvl="4" indent="-317500" algn="l">
              <a:lnSpc>
                <a:spcPct val="110000"/>
              </a:lnSpc>
              <a:spcBef>
                <a:spcPts val="400"/>
              </a:spcBef>
              <a:spcAft>
                <a:spcPts val="0"/>
              </a:spcAft>
              <a:buClr>
                <a:srgbClr val="262626"/>
              </a:buClr>
              <a:buSzPts val="1400"/>
              <a:buChar char="•"/>
              <a:defRPr sz="14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4" name="Google Shape;74;p27"/>
          <p:cNvSpPr txBox="1">
            <a:spLocks noGrp="1"/>
          </p:cNvSpPr>
          <p:nvPr>
            <p:ph type="body" idx="2"/>
          </p:nvPr>
        </p:nvSpPr>
        <p:spPr>
          <a:xfrm>
            <a:off x="758953" y="3815080"/>
            <a:ext cx="3831336" cy="1698752"/>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400"/>
              </a:spcBef>
              <a:spcAft>
                <a:spcPts val="0"/>
              </a:spcAft>
              <a:buClr>
                <a:srgbClr val="262626"/>
              </a:buClr>
              <a:buSzPts val="2000"/>
              <a:buNone/>
              <a:defRPr sz="2000"/>
            </a:lvl1pPr>
            <a:lvl2pPr marL="914400" lvl="1" indent="-228600" algn="l">
              <a:lnSpc>
                <a:spcPct val="110000"/>
              </a:lnSpc>
              <a:spcBef>
                <a:spcPts val="400"/>
              </a:spcBef>
              <a:spcAft>
                <a:spcPts val="0"/>
              </a:spcAft>
              <a:buClr>
                <a:srgbClr val="262626"/>
              </a:buClr>
              <a:buSzPts val="1400"/>
              <a:buNone/>
              <a:defRPr sz="1400"/>
            </a:lvl2pPr>
            <a:lvl3pPr marL="1371600" lvl="2" indent="-228600" algn="l">
              <a:lnSpc>
                <a:spcPct val="110000"/>
              </a:lnSpc>
              <a:spcBef>
                <a:spcPts val="400"/>
              </a:spcBef>
              <a:spcAft>
                <a:spcPts val="0"/>
              </a:spcAft>
              <a:buClr>
                <a:srgbClr val="262626"/>
              </a:buClr>
              <a:buSzPts val="1200"/>
              <a:buNone/>
              <a:defRPr sz="1200"/>
            </a:lvl3pPr>
            <a:lvl4pPr marL="1828800" lvl="3" indent="-228600" algn="l">
              <a:lnSpc>
                <a:spcPct val="110000"/>
              </a:lnSpc>
              <a:spcBef>
                <a:spcPts val="400"/>
              </a:spcBef>
              <a:spcAft>
                <a:spcPts val="0"/>
              </a:spcAft>
              <a:buClr>
                <a:srgbClr val="262626"/>
              </a:buClr>
              <a:buSzPts val="1000"/>
              <a:buNone/>
              <a:defRPr sz="1000"/>
            </a:lvl4pPr>
            <a:lvl5pPr marL="2286000" lvl="4" indent="-228600" algn="l">
              <a:lnSpc>
                <a:spcPct val="110000"/>
              </a:lnSpc>
              <a:spcBef>
                <a:spcPts val="400"/>
              </a:spcBef>
              <a:spcAft>
                <a:spcPts val="0"/>
              </a:spcAft>
              <a:buClr>
                <a:srgbClr val="262626"/>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27"/>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78" name="Google Shape;78;p27"/>
          <p:cNvSpPr txBox="1">
            <a:spLocks noGrp="1"/>
          </p:cNvSpPr>
          <p:nvPr>
            <p:ph type="title"/>
          </p:nvPr>
        </p:nvSpPr>
        <p:spPr>
          <a:xfrm>
            <a:off x="758952" y="758952"/>
            <a:ext cx="3831336" cy="2930179"/>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8" title="Page Number Shape"/>
          <p:cNvSpPr/>
          <p:nvPr/>
        </p:nvSpPr>
        <p:spPr>
          <a:xfrm>
            <a:off x="11784011" y="5778801"/>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venir"/>
              <a:ea typeface="Avenir"/>
              <a:cs typeface="Avenir"/>
              <a:sym typeface="Avenir"/>
            </a:endParaRPr>
          </a:p>
        </p:txBody>
      </p:sp>
      <p:sp>
        <p:nvSpPr>
          <p:cNvPr id="7" name="Google Shape;7;p18"/>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FEFEFE"/>
              </a:buClr>
              <a:buSzPts val="6000"/>
              <a:buFont typeface="Arial"/>
              <a:buNone/>
              <a:defRPr sz="6000" b="0" i="1" u="none" strike="noStrike" cap="none">
                <a:solidFill>
                  <a:srgbClr val="FEFEFE"/>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8"/>
          <p:cNvSpPr txBox="1">
            <a:spLocks noGrp="1"/>
          </p:cNvSpPr>
          <p:nvPr>
            <p:ph type="body" idx="1"/>
          </p:nvPr>
        </p:nvSpPr>
        <p:spPr>
          <a:xfrm>
            <a:off x="5184648" y="758952"/>
            <a:ext cx="6245352" cy="475488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0000"/>
              </a:lnSpc>
              <a:spcBef>
                <a:spcPts val="400"/>
              </a:spcBef>
              <a:spcAft>
                <a:spcPts val="0"/>
              </a:spcAft>
              <a:buClr>
                <a:srgbClr val="FEFEFE"/>
              </a:buClr>
              <a:buSzPts val="2000"/>
              <a:buFont typeface="Arial"/>
              <a:buChar char="•"/>
              <a:defRPr sz="2000" b="0" i="0" u="none" strike="noStrike" cap="none">
                <a:solidFill>
                  <a:srgbClr val="FEFEFE"/>
                </a:solidFill>
                <a:latin typeface="Avenir"/>
                <a:ea typeface="Avenir"/>
                <a:cs typeface="Avenir"/>
                <a:sym typeface="Avenir"/>
              </a:defRPr>
            </a:lvl1pPr>
            <a:lvl2pPr marL="914400" marR="0" lvl="1" indent="-228600" algn="l" rtl="0">
              <a:lnSpc>
                <a:spcPct val="110000"/>
              </a:lnSpc>
              <a:spcBef>
                <a:spcPts val="400"/>
              </a:spcBef>
              <a:spcAft>
                <a:spcPts val="0"/>
              </a:spcAft>
              <a:buClr>
                <a:srgbClr val="FEFEFE"/>
              </a:buClr>
              <a:buSzPts val="1800"/>
              <a:buFont typeface="Arial"/>
              <a:buNone/>
              <a:defRPr sz="1800" b="0" i="1" u="none" strike="noStrike" cap="none">
                <a:solidFill>
                  <a:srgbClr val="FEFEFE"/>
                </a:solidFill>
                <a:latin typeface="Avenir"/>
                <a:ea typeface="Avenir"/>
                <a:cs typeface="Avenir"/>
                <a:sym typeface="Avenir"/>
              </a:defRPr>
            </a:lvl2pPr>
            <a:lvl3pPr marL="1371600" marR="0" lvl="2" indent="-330200" algn="l" rtl="0">
              <a:lnSpc>
                <a:spcPct val="110000"/>
              </a:lnSpc>
              <a:spcBef>
                <a:spcPts val="400"/>
              </a:spcBef>
              <a:spcAft>
                <a:spcPts val="0"/>
              </a:spcAft>
              <a:buClr>
                <a:srgbClr val="FEFEFE"/>
              </a:buClr>
              <a:buSzPts val="1600"/>
              <a:buFont typeface="Arial"/>
              <a:buChar char="•"/>
              <a:defRPr sz="1600" b="0" i="0" u="none" strike="noStrike" cap="none">
                <a:solidFill>
                  <a:srgbClr val="FEFEFE"/>
                </a:solidFill>
                <a:latin typeface="Avenir"/>
                <a:ea typeface="Avenir"/>
                <a:cs typeface="Avenir"/>
                <a:sym typeface="Avenir"/>
              </a:defRPr>
            </a:lvl3pPr>
            <a:lvl4pPr marL="1828800" marR="0" lvl="3" indent="-228600" algn="l" rtl="0">
              <a:lnSpc>
                <a:spcPct val="110000"/>
              </a:lnSpc>
              <a:spcBef>
                <a:spcPts val="400"/>
              </a:spcBef>
              <a:spcAft>
                <a:spcPts val="0"/>
              </a:spcAft>
              <a:buClr>
                <a:srgbClr val="FEFEFE"/>
              </a:buClr>
              <a:buSzPts val="1400"/>
              <a:buFont typeface="Arial"/>
              <a:buNone/>
              <a:defRPr sz="1400" b="0" i="1" u="none" strike="noStrike" cap="none">
                <a:solidFill>
                  <a:srgbClr val="FEFEFE"/>
                </a:solidFill>
                <a:latin typeface="Avenir"/>
                <a:ea typeface="Avenir"/>
                <a:cs typeface="Avenir"/>
                <a:sym typeface="Avenir"/>
              </a:defRPr>
            </a:lvl4pPr>
            <a:lvl5pPr marL="2286000" marR="0" lvl="4" indent="-317500" algn="l" rtl="0">
              <a:lnSpc>
                <a:spcPct val="110000"/>
              </a:lnSpc>
              <a:spcBef>
                <a:spcPts val="400"/>
              </a:spcBef>
              <a:spcAft>
                <a:spcPts val="0"/>
              </a:spcAft>
              <a:buClr>
                <a:srgbClr val="FEFEFE"/>
              </a:buClr>
              <a:buSzPts val="1400"/>
              <a:buFont typeface="Arial"/>
              <a:buChar char="•"/>
              <a:defRPr sz="1400" b="0" i="0" u="none" strike="noStrike" cap="none">
                <a:solidFill>
                  <a:srgbClr val="FEFEFE"/>
                </a:solidFill>
                <a:latin typeface="Avenir"/>
                <a:ea typeface="Avenir"/>
                <a:cs typeface="Avenir"/>
                <a:sym typeface="Avenir"/>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9" name="Google Shape;9;p18"/>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a:solidFill>
                  <a:srgbClr val="FEFEFE"/>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10" name="Google Shape;10;p18"/>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a:solidFill>
                  <a:srgbClr val="FEFEFE"/>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lt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lt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lt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lt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lt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lt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lt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lt1"/>
                </a:solidFill>
                <a:latin typeface="Avenir"/>
                <a:ea typeface="Avenir"/>
                <a:cs typeface="Avenir"/>
                <a:sym typeface="Avenir"/>
              </a:defRPr>
            </a:lvl9pPr>
          </a:lstStyle>
          <a:p>
            <a:endParaRPr/>
          </a:p>
        </p:txBody>
      </p:sp>
      <p:sp>
        <p:nvSpPr>
          <p:cNvPr id="11" name="Google Shape;11;p18"/>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900" b="1" u="none">
                <a:solidFill>
                  <a:schemeClr val="dk1"/>
                </a:solidFill>
                <a:latin typeface="Avenir"/>
                <a:ea typeface="Avenir"/>
                <a:cs typeface="Avenir"/>
                <a:sym typeface="Avenir"/>
              </a:defRPr>
            </a:lvl1pPr>
            <a:lvl2pPr marL="0" marR="0" lvl="1" indent="0" algn="ctr" rtl="0">
              <a:spcBef>
                <a:spcPts val="0"/>
              </a:spcBef>
              <a:buNone/>
              <a:defRPr sz="900" b="1" u="none">
                <a:solidFill>
                  <a:schemeClr val="dk1"/>
                </a:solidFill>
                <a:latin typeface="Avenir"/>
                <a:ea typeface="Avenir"/>
                <a:cs typeface="Avenir"/>
                <a:sym typeface="Avenir"/>
              </a:defRPr>
            </a:lvl2pPr>
            <a:lvl3pPr marL="0" marR="0" lvl="2" indent="0" algn="ctr" rtl="0">
              <a:spcBef>
                <a:spcPts val="0"/>
              </a:spcBef>
              <a:buNone/>
              <a:defRPr sz="900" b="1" u="none">
                <a:solidFill>
                  <a:schemeClr val="dk1"/>
                </a:solidFill>
                <a:latin typeface="Avenir"/>
                <a:ea typeface="Avenir"/>
                <a:cs typeface="Avenir"/>
                <a:sym typeface="Avenir"/>
              </a:defRPr>
            </a:lvl3pPr>
            <a:lvl4pPr marL="0" marR="0" lvl="3" indent="0" algn="ctr" rtl="0">
              <a:spcBef>
                <a:spcPts val="0"/>
              </a:spcBef>
              <a:buNone/>
              <a:defRPr sz="900" b="1" u="none">
                <a:solidFill>
                  <a:schemeClr val="dk1"/>
                </a:solidFill>
                <a:latin typeface="Avenir"/>
                <a:ea typeface="Avenir"/>
                <a:cs typeface="Avenir"/>
                <a:sym typeface="Avenir"/>
              </a:defRPr>
            </a:lvl4pPr>
            <a:lvl5pPr marL="0" marR="0" lvl="4" indent="0" algn="ctr" rtl="0">
              <a:spcBef>
                <a:spcPts val="0"/>
              </a:spcBef>
              <a:buNone/>
              <a:defRPr sz="900" b="1" u="none">
                <a:solidFill>
                  <a:schemeClr val="dk1"/>
                </a:solidFill>
                <a:latin typeface="Avenir"/>
                <a:ea typeface="Avenir"/>
                <a:cs typeface="Avenir"/>
                <a:sym typeface="Avenir"/>
              </a:defRPr>
            </a:lvl5pPr>
            <a:lvl6pPr marL="0" marR="0" lvl="5" indent="0" algn="ctr" rtl="0">
              <a:spcBef>
                <a:spcPts val="0"/>
              </a:spcBef>
              <a:buNone/>
              <a:defRPr sz="900" b="1" u="none">
                <a:solidFill>
                  <a:schemeClr val="dk1"/>
                </a:solidFill>
                <a:latin typeface="Avenir"/>
                <a:ea typeface="Avenir"/>
                <a:cs typeface="Avenir"/>
                <a:sym typeface="Avenir"/>
              </a:defRPr>
            </a:lvl6pPr>
            <a:lvl7pPr marL="0" marR="0" lvl="6" indent="0" algn="ctr" rtl="0">
              <a:spcBef>
                <a:spcPts val="0"/>
              </a:spcBef>
              <a:buNone/>
              <a:defRPr sz="900" b="1" u="none">
                <a:solidFill>
                  <a:schemeClr val="dk1"/>
                </a:solidFill>
                <a:latin typeface="Avenir"/>
                <a:ea typeface="Avenir"/>
                <a:cs typeface="Avenir"/>
                <a:sym typeface="Avenir"/>
              </a:defRPr>
            </a:lvl7pPr>
            <a:lvl8pPr marL="0" marR="0" lvl="7" indent="0" algn="ctr" rtl="0">
              <a:spcBef>
                <a:spcPts val="0"/>
              </a:spcBef>
              <a:buNone/>
              <a:defRPr sz="900" b="1" u="none">
                <a:solidFill>
                  <a:schemeClr val="dk1"/>
                </a:solidFill>
                <a:latin typeface="Avenir"/>
                <a:ea typeface="Avenir"/>
                <a:cs typeface="Avenir"/>
                <a:sym typeface="Avenir"/>
              </a:defRPr>
            </a:lvl8pPr>
            <a:lvl9pPr marL="0" marR="0" lvl="8" indent="0" algn="ctr" rtl="0">
              <a:spcBef>
                <a:spcPts val="0"/>
              </a:spcBef>
              <a:buNone/>
              <a:defRPr sz="900" b="1" u="none">
                <a:solidFill>
                  <a:schemeClr val="dk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
        <p:cNvGrpSpPr/>
        <p:nvPr/>
      </p:nvGrpSpPr>
      <p:grpSpPr>
        <a:xfrm>
          <a:off x="0" y="0"/>
          <a:ext cx="0" cy="0"/>
          <a:chOff x="0" y="0"/>
          <a:chExt cx="0" cy="0"/>
        </a:xfrm>
      </p:grpSpPr>
      <p:sp>
        <p:nvSpPr>
          <p:cNvPr id="21" name="Google Shape;21;p17" title="Page Number Shape"/>
          <p:cNvSpPr/>
          <p:nvPr/>
        </p:nvSpPr>
        <p:spPr>
          <a:xfrm>
            <a:off x="11784011" y="5778801"/>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
        <p:nvSpPr>
          <p:cNvPr id="22" name="Google Shape;22;p17"/>
          <p:cNvSpPr txBox="1">
            <a:spLocks noGrp="1"/>
          </p:cNvSpPr>
          <p:nvPr>
            <p:ph type="title"/>
          </p:nvPr>
        </p:nvSpPr>
        <p:spPr>
          <a:xfrm>
            <a:off x="758952" y="758952"/>
            <a:ext cx="3831336" cy="475488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0"/>
              </a:spcBef>
              <a:spcAft>
                <a:spcPts val="0"/>
              </a:spcAft>
              <a:buClr>
                <a:srgbClr val="262626"/>
              </a:buClr>
              <a:buSzPts val="6000"/>
              <a:buFont typeface="Arial"/>
              <a:buNone/>
              <a:defRPr sz="6000" b="0" i="1" u="none" strike="noStrike" cap="none">
                <a:solidFill>
                  <a:srgbClr val="26262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17"/>
          <p:cNvSpPr txBox="1">
            <a:spLocks noGrp="1"/>
          </p:cNvSpPr>
          <p:nvPr>
            <p:ph type="body" idx="1"/>
          </p:nvPr>
        </p:nvSpPr>
        <p:spPr>
          <a:xfrm>
            <a:off x="5184648" y="758952"/>
            <a:ext cx="6245352" cy="4754880"/>
          </a:xfrm>
          <a:prstGeom prst="rect">
            <a:avLst/>
          </a:prstGeom>
          <a:noFill/>
          <a:ln>
            <a:noFill/>
          </a:ln>
        </p:spPr>
        <p:txBody>
          <a:bodyPr spcFirstLastPara="1" wrap="square" lIns="91425" tIns="45700" rIns="91425" bIns="45700" anchor="t" anchorCtr="0">
            <a:normAutofit/>
          </a:bodyPr>
          <a:lstStyle>
            <a:lvl1pPr marL="457200" marR="0" lvl="0" indent="-355600" algn="l" rtl="0">
              <a:lnSpc>
                <a:spcPct val="110000"/>
              </a:lnSpc>
              <a:spcBef>
                <a:spcPts val="400"/>
              </a:spcBef>
              <a:spcAft>
                <a:spcPts val="0"/>
              </a:spcAft>
              <a:buClr>
                <a:srgbClr val="262626"/>
              </a:buClr>
              <a:buSzPts val="2000"/>
              <a:buFont typeface="Arial"/>
              <a:buChar char="•"/>
              <a:defRPr sz="2000" b="0" i="0" u="none" strike="noStrike" cap="none">
                <a:solidFill>
                  <a:srgbClr val="262626"/>
                </a:solidFill>
                <a:latin typeface="Avenir"/>
                <a:ea typeface="Avenir"/>
                <a:cs typeface="Avenir"/>
                <a:sym typeface="Avenir"/>
              </a:defRPr>
            </a:lvl1pPr>
            <a:lvl2pPr marL="914400" marR="0" lvl="1" indent="-228600" algn="l" rtl="0">
              <a:lnSpc>
                <a:spcPct val="110000"/>
              </a:lnSpc>
              <a:spcBef>
                <a:spcPts val="400"/>
              </a:spcBef>
              <a:spcAft>
                <a:spcPts val="0"/>
              </a:spcAft>
              <a:buClr>
                <a:srgbClr val="262626"/>
              </a:buClr>
              <a:buSzPts val="1800"/>
              <a:buFont typeface="Arial"/>
              <a:buNone/>
              <a:defRPr sz="1800" b="0" i="1" u="none" strike="noStrike" cap="none">
                <a:solidFill>
                  <a:srgbClr val="262626"/>
                </a:solidFill>
                <a:latin typeface="Avenir"/>
                <a:ea typeface="Avenir"/>
                <a:cs typeface="Avenir"/>
                <a:sym typeface="Avenir"/>
              </a:defRPr>
            </a:lvl2pPr>
            <a:lvl3pPr marL="1371600" marR="0" lvl="2" indent="-330200" algn="l" rtl="0">
              <a:lnSpc>
                <a:spcPct val="110000"/>
              </a:lnSpc>
              <a:spcBef>
                <a:spcPts val="400"/>
              </a:spcBef>
              <a:spcAft>
                <a:spcPts val="0"/>
              </a:spcAft>
              <a:buClr>
                <a:srgbClr val="262626"/>
              </a:buClr>
              <a:buSzPts val="1600"/>
              <a:buFont typeface="Arial"/>
              <a:buChar char="•"/>
              <a:defRPr sz="1600" b="0" i="0" u="none" strike="noStrike" cap="none">
                <a:solidFill>
                  <a:srgbClr val="262626"/>
                </a:solidFill>
                <a:latin typeface="Avenir"/>
                <a:ea typeface="Avenir"/>
                <a:cs typeface="Avenir"/>
                <a:sym typeface="Avenir"/>
              </a:defRPr>
            </a:lvl3pPr>
            <a:lvl4pPr marL="1828800" marR="0" lvl="3" indent="-228600" algn="l" rtl="0">
              <a:lnSpc>
                <a:spcPct val="110000"/>
              </a:lnSpc>
              <a:spcBef>
                <a:spcPts val="400"/>
              </a:spcBef>
              <a:spcAft>
                <a:spcPts val="0"/>
              </a:spcAft>
              <a:buClr>
                <a:srgbClr val="262626"/>
              </a:buClr>
              <a:buSzPts val="1400"/>
              <a:buFont typeface="Arial"/>
              <a:buNone/>
              <a:defRPr sz="1400" b="0" i="1" u="none" strike="noStrike" cap="none">
                <a:solidFill>
                  <a:srgbClr val="262626"/>
                </a:solidFill>
                <a:latin typeface="Avenir"/>
                <a:ea typeface="Avenir"/>
                <a:cs typeface="Avenir"/>
                <a:sym typeface="Avenir"/>
              </a:defRPr>
            </a:lvl4pPr>
            <a:lvl5pPr marL="2286000" marR="0" lvl="4" indent="-317500" algn="l" rtl="0">
              <a:lnSpc>
                <a:spcPct val="110000"/>
              </a:lnSpc>
              <a:spcBef>
                <a:spcPts val="400"/>
              </a:spcBef>
              <a:spcAft>
                <a:spcPts val="0"/>
              </a:spcAft>
              <a:buClr>
                <a:srgbClr val="262626"/>
              </a:buClr>
              <a:buSzPts val="1400"/>
              <a:buFont typeface="Arial"/>
              <a:buChar char="•"/>
              <a:defRPr sz="1400" b="0" i="0" u="none" strike="noStrike" cap="none">
                <a:solidFill>
                  <a:srgbClr val="262626"/>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24" name="Google Shape;24;p17"/>
          <p:cNvSpPr txBox="1">
            <a:spLocks noGrp="1"/>
          </p:cNvSpPr>
          <p:nvPr>
            <p:ph type="dt" idx="10"/>
          </p:nvPr>
        </p:nvSpPr>
        <p:spPr>
          <a:xfrm>
            <a:off x="7616952" y="6007608"/>
            <a:ext cx="3813048"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a:solidFill>
                  <a:srgbClr val="262626"/>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25" name="Google Shape;25;p17"/>
          <p:cNvSpPr txBox="1">
            <a:spLocks noGrp="1"/>
          </p:cNvSpPr>
          <p:nvPr>
            <p:ph type="ftr" idx="11"/>
          </p:nvPr>
        </p:nvSpPr>
        <p:spPr>
          <a:xfrm>
            <a:off x="758952" y="6007608"/>
            <a:ext cx="3831336"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a:solidFill>
                  <a:srgbClr val="262626"/>
                </a:solidFill>
                <a:latin typeface="Avenir"/>
                <a:ea typeface="Avenir"/>
                <a:cs typeface="Avenir"/>
                <a:sym typeface="Avenir"/>
              </a:defRPr>
            </a:lvl1pPr>
            <a:lvl2pPr marR="0" lvl="1" algn="l" rtl="0">
              <a:spcBef>
                <a:spcPts val="0"/>
              </a:spcBef>
              <a:spcAft>
                <a:spcPts val="0"/>
              </a:spcAft>
              <a:buSzPts val="1400"/>
              <a:buNone/>
              <a:defRPr sz="1800" b="0" i="0" u="none" strike="noStrike" cap="none">
                <a:solidFill>
                  <a:schemeClr val="dk1"/>
                </a:solidFill>
                <a:latin typeface="Avenir"/>
                <a:ea typeface="Avenir"/>
                <a:cs typeface="Avenir"/>
                <a:sym typeface="Avenir"/>
              </a:defRPr>
            </a:lvl2pPr>
            <a:lvl3pPr marR="0" lvl="2" algn="l" rtl="0">
              <a:spcBef>
                <a:spcPts val="0"/>
              </a:spcBef>
              <a:spcAft>
                <a:spcPts val="0"/>
              </a:spcAft>
              <a:buSzPts val="1400"/>
              <a:buNone/>
              <a:defRPr sz="1800" b="0" i="0" u="none" strike="noStrike" cap="none">
                <a:solidFill>
                  <a:schemeClr val="dk1"/>
                </a:solidFill>
                <a:latin typeface="Avenir"/>
                <a:ea typeface="Avenir"/>
                <a:cs typeface="Avenir"/>
                <a:sym typeface="Avenir"/>
              </a:defRPr>
            </a:lvl3pPr>
            <a:lvl4pPr marR="0" lvl="3" algn="l" rtl="0">
              <a:spcBef>
                <a:spcPts val="0"/>
              </a:spcBef>
              <a:spcAft>
                <a:spcPts val="0"/>
              </a:spcAft>
              <a:buSzPts val="1400"/>
              <a:buNone/>
              <a:defRPr sz="1800" b="0" i="0" u="none" strike="noStrike" cap="none">
                <a:solidFill>
                  <a:schemeClr val="dk1"/>
                </a:solidFill>
                <a:latin typeface="Avenir"/>
                <a:ea typeface="Avenir"/>
                <a:cs typeface="Avenir"/>
                <a:sym typeface="Avenir"/>
              </a:defRPr>
            </a:lvl4pPr>
            <a:lvl5pPr marR="0" lvl="4" algn="l" rtl="0">
              <a:spcBef>
                <a:spcPts val="0"/>
              </a:spcBef>
              <a:spcAft>
                <a:spcPts val="0"/>
              </a:spcAft>
              <a:buSzPts val="1400"/>
              <a:buNone/>
              <a:defRPr sz="1800" b="0" i="0" u="none" strike="noStrike" cap="none">
                <a:solidFill>
                  <a:schemeClr val="dk1"/>
                </a:solidFill>
                <a:latin typeface="Avenir"/>
                <a:ea typeface="Avenir"/>
                <a:cs typeface="Avenir"/>
                <a:sym typeface="Avenir"/>
              </a:defRPr>
            </a:lvl5pPr>
            <a:lvl6pPr marR="0" lvl="5" algn="l" rtl="0">
              <a:spcBef>
                <a:spcPts val="0"/>
              </a:spcBef>
              <a:spcAft>
                <a:spcPts val="0"/>
              </a:spcAft>
              <a:buSzPts val="1400"/>
              <a:buNone/>
              <a:defRPr sz="1800" b="0" i="0" u="none" strike="noStrike" cap="none">
                <a:solidFill>
                  <a:schemeClr val="dk1"/>
                </a:solidFill>
                <a:latin typeface="Avenir"/>
                <a:ea typeface="Avenir"/>
                <a:cs typeface="Avenir"/>
                <a:sym typeface="Avenir"/>
              </a:defRPr>
            </a:lvl6pPr>
            <a:lvl7pPr marR="0" lvl="6" algn="l" rtl="0">
              <a:spcBef>
                <a:spcPts val="0"/>
              </a:spcBef>
              <a:spcAft>
                <a:spcPts val="0"/>
              </a:spcAft>
              <a:buSzPts val="1400"/>
              <a:buNone/>
              <a:defRPr sz="1800" b="0" i="0" u="none" strike="noStrike" cap="none">
                <a:solidFill>
                  <a:schemeClr val="dk1"/>
                </a:solidFill>
                <a:latin typeface="Avenir"/>
                <a:ea typeface="Avenir"/>
                <a:cs typeface="Avenir"/>
                <a:sym typeface="Avenir"/>
              </a:defRPr>
            </a:lvl7pPr>
            <a:lvl8pPr marR="0" lvl="7" algn="l" rtl="0">
              <a:spcBef>
                <a:spcPts val="0"/>
              </a:spcBef>
              <a:spcAft>
                <a:spcPts val="0"/>
              </a:spcAft>
              <a:buSzPts val="1400"/>
              <a:buNone/>
              <a:defRPr sz="1800" b="0" i="0" u="none" strike="noStrike" cap="none">
                <a:solidFill>
                  <a:schemeClr val="dk1"/>
                </a:solidFill>
                <a:latin typeface="Avenir"/>
                <a:ea typeface="Avenir"/>
                <a:cs typeface="Avenir"/>
                <a:sym typeface="Avenir"/>
              </a:defRPr>
            </a:lvl8pPr>
            <a:lvl9pPr marR="0" lvl="8" algn="l" rtl="0">
              <a:spcBef>
                <a:spcPts val="0"/>
              </a:spcBef>
              <a:spcAft>
                <a:spcPts val="0"/>
              </a:spcAft>
              <a:buSzPts val="1400"/>
              <a:buNone/>
              <a:defRPr sz="1800" b="0" i="0" u="none" strike="noStrike" cap="none">
                <a:solidFill>
                  <a:schemeClr val="dk1"/>
                </a:solidFill>
                <a:latin typeface="Avenir"/>
                <a:ea typeface="Avenir"/>
                <a:cs typeface="Avenir"/>
                <a:sym typeface="Avenir"/>
              </a:defRPr>
            </a:lvl9pPr>
          </a:lstStyle>
          <a:p>
            <a:endParaRPr/>
          </a:p>
        </p:txBody>
      </p:sp>
      <p:sp>
        <p:nvSpPr>
          <p:cNvPr id="26" name="Google Shape;26;p17"/>
          <p:cNvSpPr txBox="1">
            <a:spLocks noGrp="1"/>
          </p:cNvSpPr>
          <p:nvPr>
            <p:ph type="sldNum" idx="12"/>
          </p:nvPr>
        </p:nvSpPr>
        <p:spPr>
          <a:xfrm>
            <a:off x="11786616" y="6007608"/>
            <a:ext cx="411480" cy="365125"/>
          </a:xfrm>
          <a:prstGeom prst="rect">
            <a:avLst/>
          </a:prstGeom>
          <a:noFill/>
          <a:ln>
            <a:noFill/>
          </a:ln>
        </p:spPr>
        <p:txBody>
          <a:bodyPr spcFirstLastPara="1" wrap="square" lIns="45700" tIns="45700" rIns="45700" bIns="45700" anchor="ctr" anchorCtr="0">
            <a:noAutofit/>
          </a:bodyPr>
          <a:lstStyle>
            <a:lvl1pPr marL="0" marR="0" lvl="0" indent="0" algn="ctr" rtl="0">
              <a:spcBef>
                <a:spcPts val="0"/>
              </a:spcBef>
              <a:buNone/>
              <a:defRPr sz="900" b="1" u="none">
                <a:solidFill>
                  <a:schemeClr val="lt1"/>
                </a:solidFill>
                <a:latin typeface="Avenir"/>
                <a:ea typeface="Avenir"/>
                <a:cs typeface="Avenir"/>
                <a:sym typeface="Avenir"/>
              </a:defRPr>
            </a:lvl1pPr>
            <a:lvl2pPr marL="0" marR="0" lvl="1" indent="0" algn="ctr" rtl="0">
              <a:spcBef>
                <a:spcPts val="0"/>
              </a:spcBef>
              <a:buNone/>
              <a:defRPr sz="900" b="1" u="none">
                <a:solidFill>
                  <a:schemeClr val="lt1"/>
                </a:solidFill>
                <a:latin typeface="Avenir"/>
                <a:ea typeface="Avenir"/>
                <a:cs typeface="Avenir"/>
                <a:sym typeface="Avenir"/>
              </a:defRPr>
            </a:lvl2pPr>
            <a:lvl3pPr marL="0" marR="0" lvl="2" indent="0" algn="ctr" rtl="0">
              <a:spcBef>
                <a:spcPts val="0"/>
              </a:spcBef>
              <a:buNone/>
              <a:defRPr sz="900" b="1" u="none">
                <a:solidFill>
                  <a:schemeClr val="lt1"/>
                </a:solidFill>
                <a:latin typeface="Avenir"/>
                <a:ea typeface="Avenir"/>
                <a:cs typeface="Avenir"/>
                <a:sym typeface="Avenir"/>
              </a:defRPr>
            </a:lvl3pPr>
            <a:lvl4pPr marL="0" marR="0" lvl="3" indent="0" algn="ctr" rtl="0">
              <a:spcBef>
                <a:spcPts val="0"/>
              </a:spcBef>
              <a:buNone/>
              <a:defRPr sz="900" b="1" u="none">
                <a:solidFill>
                  <a:schemeClr val="lt1"/>
                </a:solidFill>
                <a:latin typeface="Avenir"/>
                <a:ea typeface="Avenir"/>
                <a:cs typeface="Avenir"/>
                <a:sym typeface="Avenir"/>
              </a:defRPr>
            </a:lvl4pPr>
            <a:lvl5pPr marL="0" marR="0" lvl="4" indent="0" algn="ctr" rtl="0">
              <a:spcBef>
                <a:spcPts val="0"/>
              </a:spcBef>
              <a:buNone/>
              <a:defRPr sz="900" b="1" u="none">
                <a:solidFill>
                  <a:schemeClr val="lt1"/>
                </a:solidFill>
                <a:latin typeface="Avenir"/>
                <a:ea typeface="Avenir"/>
                <a:cs typeface="Avenir"/>
                <a:sym typeface="Avenir"/>
              </a:defRPr>
            </a:lvl5pPr>
            <a:lvl6pPr marL="0" marR="0" lvl="5" indent="0" algn="ctr" rtl="0">
              <a:spcBef>
                <a:spcPts val="0"/>
              </a:spcBef>
              <a:buNone/>
              <a:defRPr sz="900" b="1" u="none">
                <a:solidFill>
                  <a:schemeClr val="lt1"/>
                </a:solidFill>
                <a:latin typeface="Avenir"/>
                <a:ea typeface="Avenir"/>
                <a:cs typeface="Avenir"/>
                <a:sym typeface="Avenir"/>
              </a:defRPr>
            </a:lvl6pPr>
            <a:lvl7pPr marL="0" marR="0" lvl="6" indent="0" algn="ctr" rtl="0">
              <a:spcBef>
                <a:spcPts val="0"/>
              </a:spcBef>
              <a:buNone/>
              <a:defRPr sz="900" b="1" u="none">
                <a:solidFill>
                  <a:schemeClr val="lt1"/>
                </a:solidFill>
                <a:latin typeface="Avenir"/>
                <a:ea typeface="Avenir"/>
                <a:cs typeface="Avenir"/>
                <a:sym typeface="Avenir"/>
              </a:defRPr>
            </a:lvl7pPr>
            <a:lvl8pPr marL="0" marR="0" lvl="7" indent="0" algn="ctr" rtl="0">
              <a:spcBef>
                <a:spcPts val="0"/>
              </a:spcBef>
              <a:buNone/>
              <a:defRPr sz="900" b="1" u="none">
                <a:solidFill>
                  <a:schemeClr val="lt1"/>
                </a:solidFill>
                <a:latin typeface="Avenir"/>
                <a:ea typeface="Avenir"/>
                <a:cs typeface="Avenir"/>
                <a:sym typeface="Avenir"/>
              </a:defRPr>
            </a:lvl8pPr>
            <a:lvl9pPr marL="0" marR="0" lvl="8" indent="0" algn="ctr" rtl="0">
              <a:spcBef>
                <a:spcPts val="0"/>
              </a:spcBef>
              <a:buNone/>
              <a:defRPr sz="900" b="1" u="none">
                <a:solidFill>
                  <a:schemeClr val="lt1"/>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slack.com/team/U024PB9S3J6"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spreadtrends.com/api/metadata"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Shape 101"/>
        <p:cNvGrpSpPr/>
        <p:nvPr/>
      </p:nvGrpSpPr>
      <p:grpSpPr>
        <a:xfrm>
          <a:off x="0" y="0"/>
          <a:ext cx="0" cy="0"/>
          <a:chOff x="0" y="0"/>
          <a:chExt cx="0" cy="0"/>
        </a:xfrm>
      </p:grpSpPr>
      <p:sp>
        <p:nvSpPr>
          <p:cNvPr id="102" name="Google Shape;102;p1"/>
          <p:cNvSpPr/>
          <p:nvPr/>
        </p:nvSpPr>
        <p:spPr>
          <a:xfrm>
            <a:off x="0" y="0"/>
            <a:ext cx="12192000" cy="6858000"/>
          </a:xfrm>
          <a:prstGeom prst="rect">
            <a:avLst/>
          </a:prstGeom>
          <a:solidFill>
            <a:srgbClr val="2B2B2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103" name="Google Shape;103;p1"/>
          <p:cNvSpPr txBox="1">
            <a:spLocks noGrp="1"/>
          </p:cNvSpPr>
          <p:nvPr>
            <p:ph type="ctrTitle"/>
          </p:nvPr>
        </p:nvSpPr>
        <p:spPr>
          <a:xfrm>
            <a:off x="4405750" y="893928"/>
            <a:ext cx="7620000" cy="14922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EFEFE"/>
              </a:buClr>
              <a:buSzPts val="7200"/>
              <a:buFont typeface="Arial"/>
              <a:buNone/>
            </a:pPr>
            <a:r>
              <a:rPr lang="en-US" dirty="0"/>
              <a:t>Fair Weather Play</a:t>
            </a:r>
            <a:endParaRPr dirty="0"/>
          </a:p>
        </p:txBody>
      </p:sp>
      <p:sp>
        <p:nvSpPr>
          <p:cNvPr id="104" name="Google Shape;104;p1"/>
          <p:cNvSpPr txBox="1">
            <a:spLocks noGrp="1"/>
          </p:cNvSpPr>
          <p:nvPr>
            <p:ph type="subTitle" idx="1"/>
          </p:nvPr>
        </p:nvSpPr>
        <p:spPr>
          <a:xfrm>
            <a:off x="4405750" y="2786077"/>
            <a:ext cx="7043100" cy="32823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Clr>
                <a:srgbClr val="FEFEFE"/>
              </a:buClr>
              <a:buSzPct val="100000"/>
              <a:buNone/>
            </a:pPr>
            <a:r>
              <a:rPr lang="en-US" sz="3100" dirty="0">
                <a:latin typeface="Arial" panose="020B0604020202020204" pitchFamily="34" charset="0"/>
                <a:cs typeface="Arial" panose="020B0604020202020204" pitchFamily="34" charset="0"/>
              </a:rPr>
              <a:t>A Look At Weather and Its Impact on Player Performance in the NFL</a:t>
            </a:r>
            <a:endParaRPr dirty="0">
              <a:latin typeface="Arial" panose="020B0604020202020204" pitchFamily="34" charset="0"/>
              <a:cs typeface="Arial" panose="020B0604020202020204" pitchFamily="34" charset="0"/>
            </a:endParaRPr>
          </a:p>
          <a:p>
            <a:pPr marL="0" lvl="0" indent="0" algn="l" rtl="0">
              <a:lnSpc>
                <a:spcPct val="100000"/>
              </a:lnSpc>
              <a:spcBef>
                <a:spcPts val="800"/>
              </a:spcBef>
              <a:spcAft>
                <a:spcPts val="0"/>
              </a:spcAft>
              <a:buClr>
                <a:srgbClr val="FEFEFE"/>
              </a:buClr>
              <a:buSzPct val="100000"/>
              <a:buNone/>
            </a:pPr>
            <a:endParaRPr dirty="0">
              <a:latin typeface="Arial" panose="020B0604020202020204" pitchFamily="34" charset="0"/>
              <a:cs typeface="Arial" panose="020B0604020202020204" pitchFamily="34" charset="0"/>
            </a:endParaRPr>
          </a:p>
          <a:p>
            <a:pPr marL="0" lvl="0" indent="0" algn="l" rtl="0">
              <a:lnSpc>
                <a:spcPct val="100000"/>
              </a:lnSpc>
              <a:spcBef>
                <a:spcPts val="800"/>
              </a:spcBef>
              <a:spcAft>
                <a:spcPts val="0"/>
              </a:spcAft>
              <a:buClr>
                <a:schemeClr val="lt1"/>
              </a:buClr>
              <a:buSzPct val="100000"/>
              <a:buNone/>
            </a:pPr>
            <a:r>
              <a:rPr lang="en-US" sz="2300" dirty="0">
                <a:solidFill>
                  <a:schemeClr val="lt1"/>
                </a:solidFill>
                <a:latin typeface="Arial" panose="020B0604020202020204" pitchFamily="34" charset="0"/>
                <a:cs typeface="Arial" panose="020B0604020202020204" pitchFamily="34" charset="0"/>
              </a:rPr>
              <a:t>Arnaz </a:t>
            </a:r>
            <a:r>
              <a:rPr lang="en-US" sz="2300" dirty="0" err="1">
                <a:solidFill>
                  <a:schemeClr val="lt1"/>
                </a:solidFill>
                <a:latin typeface="Arial" panose="020B0604020202020204" pitchFamily="34" charset="0"/>
                <a:cs typeface="Arial" panose="020B0604020202020204" pitchFamily="34" charset="0"/>
              </a:rPr>
              <a:t>Alavi</a:t>
            </a:r>
            <a:endParaRPr sz="2300" dirty="0">
              <a:solidFill>
                <a:schemeClr val="lt1"/>
              </a:solidFill>
              <a:latin typeface="Arial" panose="020B0604020202020204" pitchFamily="34" charset="0"/>
              <a:cs typeface="Arial" panose="020B0604020202020204" pitchFamily="34" charset="0"/>
            </a:endParaRPr>
          </a:p>
          <a:p>
            <a:pPr marL="0" lvl="0" indent="0" algn="l" rtl="0">
              <a:lnSpc>
                <a:spcPct val="100000"/>
              </a:lnSpc>
              <a:spcBef>
                <a:spcPts val="800"/>
              </a:spcBef>
              <a:spcAft>
                <a:spcPts val="0"/>
              </a:spcAft>
              <a:buClr>
                <a:schemeClr val="lt1"/>
              </a:buClr>
              <a:buSzPct val="100000"/>
              <a:buNone/>
            </a:pPr>
            <a:r>
              <a:rPr lang="en-US" sz="2300" dirty="0">
                <a:solidFill>
                  <a:schemeClr val="lt1"/>
                </a:solidFill>
                <a:latin typeface="Arial" panose="020B0604020202020204" pitchFamily="34" charset="0"/>
                <a:cs typeface="Arial" panose="020B0604020202020204" pitchFamily="34" charset="0"/>
              </a:rPr>
              <a:t>Nick </a:t>
            </a:r>
            <a:r>
              <a:rPr lang="en-US" sz="2300" dirty="0" err="1">
                <a:solidFill>
                  <a:schemeClr val="lt1"/>
                </a:solidFill>
                <a:latin typeface="Arial" panose="020B0604020202020204" pitchFamily="34" charset="0"/>
                <a:cs typeface="Arial" panose="020B0604020202020204" pitchFamily="34" charset="0"/>
              </a:rPr>
              <a:t>Blaul</a:t>
            </a:r>
            <a:endParaRPr sz="2300" dirty="0">
              <a:solidFill>
                <a:schemeClr val="lt1"/>
              </a:solidFill>
              <a:latin typeface="Arial" panose="020B0604020202020204" pitchFamily="34" charset="0"/>
              <a:cs typeface="Arial" panose="020B0604020202020204" pitchFamily="34" charset="0"/>
            </a:endParaRPr>
          </a:p>
          <a:p>
            <a:pPr marL="0" lvl="0" indent="0" algn="l" rtl="0">
              <a:lnSpc>
                <a:spcPct val="100000"/>
              </a:lnSpc>
              <a:spcBef>
                <a:spcPts val="800"/>
              </a:spcBef>
              <a:spcAft>
                <a:spcPts val="0"/>
              </a:spcAft>
              <a:buClr>
                <a:schemeClr val="lt1"/>
              </a:buClr>
              <a:buSzPct val="100000"/>
              <a:buNone/>
            </a:pPr>
            <a:r>
              <a:rPr lang="en-US" sz="2300" dirty="0">
                <a:solidFill>
                  <a:schemeClr val="lt1"/>
                </a:solidFill>
                <a:latin typeface="Arial" panose="020B0604020202020204" pitchFamily="34" charset="0"/>
                <a:cs typeface="Arial" panose="020B0604020202020204" pitchFamily="34" charset="0"/>
              </a:rPr>
              <a:t>Joanne Isaac</a:t>
            </a:r>
            <a:endParaRPr dirty="0">
              <a:latin typeface="Arial" panose="020B0604020202020204" pitchFamily="34" charset="0"/>
              <a:cs typeface="Arial" panose="020B0604020202020204" pitchFamily="34" charset="0"/>
            </a:endParaRPr>
          </a:p>
          <a:p>
            <a:pPr marL="0" lvl="0" indent="0" algn="l" rtl="0">
              <a:lnSpc>
                <a:spcPct val="100000"/>
              </a:lnSpc>
              <a:spcBef>
                <a:spcPts val="800"/>
              </a:spcBef>
              <a:spcAft>
                <a:spcPts val="0"/>
              </a:spcAft>
              <a:buClr>
                <a:schemeClr val="lt1"/>
              </a:buClr>
              <a:buSzPct val="100000"/>
              <a:buNone/>
            </a:pPr>
            <a:r>
              <a:rPr lang="en-US" sz="2300" dirty="0">
                <a:solidFill>
                  <a:schemeClr val="lt1"/>
                </a:solidFill>
                <a:latin typeface="Arial" panose="020B0604020202020204" pitchFamily="34" charset="0"/>
                <a:cs typeface="Arial" panose="020B0604020202020204" pitchFamily="34" charset="0"/>
              </a:rPr>
              <a:t>Dan </a:t>
            </a:r>
            <a:r>
              <a:rPr lang="en-US" sz="2300" dirty="0" err="1">
                <a:solidFill>
                  <a:schemeClr val="lt1"/>
                </a:solidFill>
                <a:latin typeface="Arial" panose="020B0604020202020204" pitchFamily="34" charset="0"/>
                <a:cs typeface="Arial" panose="020B0604020202020204" pitchFamily="34" charset="0"/>
              </a:rPr>
              <a:t>Pranjic</a:t>
            </a:r>
            <a:endParaRPr sz="2300" dirty="0">
              <a:solidFill>
                <a:schemeClr val="lt1"/>
              </a:solidFill>
              <a:latin typeface="Arial" panose="020B0604020202020204" pitchFamily="34" charset="0"/>
              <a:cs typeface="Arial" panose="020B0604020202020204" pitchFamily="34" charset="0"/>
            </a:endParaRPr>
          </a:p>
          <a:p>
            <a:pPr marL="0" lvl="0" indent="0" algn="l" rtl="0">
              <a:lnSpc>
                <a:spcPct val="100000"/>
              </a:lnSpc>
              <a:spcBef>
                <a:spcPts val="800"/>
              </a:spcBef>
              <a:spcAft>
                <a:spcPts val="0"/>
              </a:spcAft>
              <a:buClr>
                <a:schemeClr val="lt1"/>
              </a:buClr>
              <a:buSzPct val="100000"/>
              <a:buNone/>
            </a:pPr>
            <a:r>
              <a:rPr lang="en-US" sz="2300" dirty="0">
                <a:solidFill>
                  <a:schemeClr val="lt1"/>
                </a:solidFill>
                <a:latin typeface="Arial" panose="020B0604020202020204" pitchFamily="34" charset="0"/>
                <a:cs typeface="Arial" panose="020B0604020202020204" pitchFamily="34" charset="0"/>
              </a:rPr>
              <a:t>Jennifer </a:t>
            </a:r>
            <a:r>
              <a:rPr lang="en-US" sz="2300" i="0" dirty="0">
                <a:solidFill>
                  <a:schemeClr val="lt1"/>
                </a:solidFill>
                <a:uFill>
                  <a:noFill/>
                </a:u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Puszczewicz</a:t>
            </a:r>
            <a:r>
              <a:rPr lang="en-US" sz="2300" i="0" dirty="0">
                <a:solidFill>
                  <a:schemeClr val="lt1"/>
                </a:solidFill>
              </a:rPr>
              <a:t> </a:t>
            </a:r>
            <a:endParaRPr dirty="0"/>
          </a:p>
          <a:p>
            <a:pPr marL="0" lvl="0" indent="0" algn="l" rtl="0">
              <a:lnSpc>
                <a:spcPct val="100000"/>
              </a:lnSpc>
              <a:spcBef>
                <a:spcPts val="800"/>
              </a:spcBef>
              <a:spcAft>
                <a:spcPts val="0"/>
              </a:spcAft>
              <a:buClr>
                <a:srgbClr val="FEFEFE"/>
              </a:buClr>
              <a:buSzPct val="100000"/>
              <a:buNone/>
            </a:pPr>
            <a:endParaRPr dirty="0"/>
          </a:p>
        </p:txBody>
      </p:sp>
      <p:pic>
        <p:nvPicPr>
          <p:cNvPr id="105" name="Google Shape;105;p1"/>
          <p:cNvPicPr preferRelativeResize="0"/>
          <p:nvPr/>
        </p:nvPicPr>
        <p:blipFill rotWithShape="1">
          <a:blip r:embed="rId4">
            <a:alphaModFix/>
          </a:blip>
          <a:srcRect l="49307"/>
          <a:stretch/>
        </p:blipFill>
        <p:spPr>
          <a:xfrm>
            <a:off x="20" y="10"/>
            <a:ext cx="4017798" cy="6857990"/>
          </a:xfrm>
          <a:prstGeom prst="rect">
            <a:avLst/>
          </a:prstGeom>
          <a:noFill/>
          <a:ln>
            <a:noFill/>
          </a:ln>
        </p:spPr>
      </p:pic>
      <p:sp>
        <p:nvSpPr>
          <p:cNvPr id="106" name="Google Shape;106;p1"/>
          <p:cNvSpPr/>
          <p:nvPr/>
        </p:nvSpPr>
        <p:spPr>
          <a:xfrm>
            <a:off x="11784011" y="5788152"/>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FEFEF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e96a7b0a3a_4_12"/>
          <p:cNvSpPr txBox="1">
            <a:spLocks noGrp="1"/>
          </p:cNvSpPr>
          <p:nvPr>
            <p:ph type="body" idx="1"/>
          </p:nvPr>
        </p:nvSpPr>
        <p:spPr>
          <a:xfrm>
            <a:off x="5184650" y="385775"/>
            <a:ext cx="6245400" cy="2892900"/>
          </a:xfrm>
          <a:prstGeom prst="rect">
            <a:avLst/>
          </a:prstGeom>
        </p:spPr>
        <p:txBody>
          <a:bodyPr spcFirstLastPara="1" wrap="square" lIns="91425" tIns="45700" rIns="91425" bIns="45700" anchor="t" anchorCtr="0">
            <a:normAutofit fontScale="25000" lnSpcReduction="20000"/>
          </a:bodyPr>
          <a:lstStyle/>
          <a:p>
            <a:pPr marL="0" lvl="0" indent="0" algn="l" rtl="0">
              <a:spcBef>
                <a:spcPts val="400"/>
              </a:spcBef>
              <a:spcAft>
                <a:spcPts val="0"/>
              </a:spcAft>
              <a:buNone/>
            </a:pPr>
            <a:r>
              <a:rPr lang="en-US" sz="8656" b="1" dirty="0">
                <a:solidFill>
                  <a:schemeClr val="dk1"/>
                </a:solidFill>
                <a:latin typeface="Calibri"/>
                <a:ea typeface="Calibri"/>
                <a:cs typeface="Calibri"/>
                <a:sym typeface="Calibri"/>
              </a:rPr>
              <a:t>Data Analysis and a Pandas </a:t>
            </a:r>
            <a:r>
              <a:rPr lang="en-US" sz="8656" b="1" dirty="0" err="1">
                <a:solidFill>
                  <a:schemeClr val="dk1"/>
                </a:solidFill>
                <a:latin typeface="Calibri"/>
                <a:ea typeface="Calibri"/>
                <a:cs typeface="Calibri"/>
                <a:sym typeface="Calibri"/>
              </a:rPr>
              <a:t>DataFrame</a:t>
            </a:r>
            <a:r>
              <a:rPr lang="en-US" sz="8656" b="1" dirty="0">
                <a:solidFill>
                  <a:schemeClr val="dk1"/>
                </a:solidFill>
                <a:latin typeface="Calibri"/>
                <a:ea typeface="Calibri"/>
                <a:cs typeface="Calibri"/>
                <a:sym typeface="Calibri"/>
              </a:rPr>
              <a:t> Query</a:t>
            </a:r>
            <a:r>
              <a:rPr lang="en-US" sz="9556" dirty="0"/>
              <a:t>:</a:t>
            </a:r>
            <a:endParaRPr sz="6971" dirty="0"/>
          </a:p>
          <a:p>
            <a:pPr marL="457200" lvl="0" indent="-329605" algn="l" rtl="0">
              <a:lnSpc>
                <a:spcPct val="115000"/>
              </a:lnSpc>
              <a:spcBef>
                <a:spcPts val="1200"/>
              </a:spcBef>
              <a:spcAft>
                <a:spcPts val="0"/>
              </a:spcAft>
              <a:buClr>
                <a:schemeClr val="dk1"/>
              </a:buClr>
              <a:buSzPct val="100000"/>
              <a:buFont typeface="Arial"/>
              <a:buChar char="•"/>
            </a:pPr>
            <a:r>
              <a:rPr lang="en-US" sz="6362" dirty="0">
                <a:solidFill>
                  <a:schemeClr val="dk1"/>
                </a:solidFill>
                <a:latin typeface="Arial"/>
                <a:ea typeface="Arial"/>
                <a:cs typeface="Arial"/>
                <a:sym typeface="Arial"/>
              </a:rPr>
              <a:t>Four different datasets were created (csv files) from a URL. </a:t>
            </a:r>
            <a:endParaRPr sz="6362" dirty="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6362" dirty="0">
              <a:solidFill>
                <a:schemeClr val="dk1"/>
              </a:solidFill>
              <a:latin typeface="Arial"/>
              <a:ea typeface="Arial"/>
              <a:cs typeface="Arial"/>
              <a:sym typeface="Arial"/>
            </a:endParaRPr>
          </a:p>
          <a:p>
            <a:pPr marL="457200" lvl="0" indent="-329605" algn="l" rtl="0">
              <a:lnSpc>
                <a:spcPct val="115000"/>
              </a:lnSpc>
              <a:spcBef>
                <a:spcPts val="1200"/>
              </a:spcBef>
              <a:spcAft>
                <a:spcPts val="0"/>
              </a:spcAft>
              <a:buClr>
                <a:schemeClr val="dk1"/>
              </a:buClr>
              <a:buSzPct val="100000"/>
              <a:buFont typeface="Arial"/>
              <a:buChar char="•"/>
            </a:pPr>
            <a:r>
              <a:rPr lang="en-US" sz="6362" dirty="0">
                <a:solidFill>
                  <a:schemeClr val="dk1"/>
                </a:solidFill>
                <a:latin typeface="Arial"/>
                <a:ea typeface="Arial"/>
                <a:cs typeface="Arial"/>
                <a:sym typeface="Arial"/>
              </a:rPr>
              <a:t>We examined four datasets and identified the most relevant to our project </a:t>
            </a:r>
            <a:endParaRPr sz="6312" dirty="0">
              <a:solidFill>
                <a:schemeClr val="dk1"/>
              </a:solidFill>
              <a:latin typeface="Arial"/>
              <a:ea typeface="Arial"/>
              <a:cs typeface="Arial"/>
              <a:sym typeface="Arial"/>
            </a:endParaRPr>
          </a:p>
          <a:p>
            <a:pPr marL="457200" lvl="0" indent="0" algn="l" rtl="0">
              <a:lnSpc>
                <a:spcPct val="115000"/>
              </a:lnSpc>
              <a:spcBef>
                <a:spcPts val="1200"/>
              </a:spcBef>
              <a:spcAft>
                <a:spcPts val="0"/>
              </a:spcAft>
              <a:buNone/>
            </a:pPr>
            <a:endParaRPr sz="6312" dirty="0">
              <a:solidFill>
                <a:schemeClr val="dk1"/>
              </a:solidFill>
              <a:latin typeface="Arial"/>
              <a:ea typeface="Arial"/>
              <a:cs typeface="Arial"/>
              <a:sym typeface="Arial"/>
            </a:endParaRPr>
          </a:p>
          <a:p>
            <a:pPr marL="457200" lvl="0" indent="-328812" algn="l" rtl="0">
              <a:lnSpc>
                <a:spcPct val="115000"/>
              </a:lnSpc>
              <a:spcBef>
                <a:spcPts val="1200"/>
              </a:spcBef>
              <a:spcAft>
                <a:spcPts val="0"/>
              </a:spcAft>
              <a:buClr>
                <a:schemeClr val="dk1"/>
              </a:buClr>
              <a:buSzPct val="100000"/>
              <a:buFont typeface="Arial"/>
              <a:buChar char="•"/>
            </a:pPr>
            <a:r>
              <a:rPr lang="en-US" sz="6312" dirty="0">
                <a:solidFill>
                  <a:schemeClr val="dk1"/>
                </a:solidFill>
                <a:latin typeface="Arial"/>
                <a:ea typeface="Arial"/>
                <a:cs typeface="Arial"/>
                <a:sym typeface="Arial"/>
              </a:rPr>
              <a:t>During the analysis phase, data was filtered using </a:t>
            </a:r>
            <a:r>
              <a:rPr lang="en-US" sz="6312" dirty="0" err="1">
                <a:solidFill>
                  <a:schemeClr val="dk1"/>
                </a:solidFill>
                <a:latin typeface="Arial"/>
                <a:ea typeface="Arial"/>
                <a:cs typeface="Arial"/>
                <a:sym typeface="Arial"/>
              </a:rPr>
              <a:t>pandas.query</a:t>
            </a:r>
            <a:r>
              <a:rPr lang="en-US" sz="6312" dirty="0">
                <a:solidFill>
                  <a:schemeClr val="dk1"/>
                </a:solidFill>
                <a:latin typeface="Arial"/>
                <a:ea typeface="Arial"/>
                <a:cs typeface="Arial"/>
                <a:sym typeface="Arial"/>
              </a:rPr>
              <a:t>() method.</a:t>
            </a:r>
            <a:endParaRPr sz="6312" dirty="0">
              <a:solidFill>
                <a:schemeClr val="dk1"/>
              </a:solidFill>
              <a:latin typeface="Arial"/>
              <a:ea typeface="Arial"/>
              <a:cs typeface="Arial"/>
              <a:sym typeface="Arial"/>
            </a:endParaRPr>
          </a:p>
          <a:p>
            <a:pPr marL="0" lvl="0" indent="0" algn="l" rtl="0">
              <a:lnSpc>
                <a:spcPct val="115000"/>
              </a:lnSpc>
              <a:spcBef>
                <a:spcPts val="1200"/>
              </a:spcBef>
              <a:spcAft>
                <a:spcPts val="0"/>
              </a:spcAft>
              <a:buNone/>
            </a:pPr>
            <a:endParaRPr sz="5112" dirty="0">
              <a:solidFill>
                <a:schemeClr val="dk1"/>
              </a:solidFill>
              <a:latin typeface="Arial"/>
              <a:ea typeface="Arial"/>
              <a:cs typeface="Arial"/>
              <a:sym typeface="Arial"/>
            </a:endParaRPr>
          </a:p>
          <a:p>
            <a:pPr marL="0" lvl="0" indent="0" algn="l" rtl="0">
              <a:lnSpc>
                <a:spcPct val="115000"/>
              </a:lnSpc>
              <a:spcBef>
                <a:spcPts val="1200"/>
              </a:spcBef>
              <a:spcAft>
                <a:spcPts val="0"/>
              </a:spcAft>
              <a:buClr>
                <a:schemeClr val="dk1"/>
              </a:buClr>
              <a:buSzPct val="100000"/>
              <a:buFont typeface="Arial"/>
              <a:buNone/>
            </a:pPr>
            <a:endParaRPr sz="1100" dirty="0">
              <a:solidFill>
                <a:schemeClr val="dk1"/>
              </a:solidFill>
              <a:latin typeface="Arial"/>
              <a:ea typeface="Arial"/>
              <a:cs typeface="Arial"/>
              <a:sym typeface="Arial"/>
            </a:endParaRPr>
          </a:p>
          <a:p>
            <a:pPr marL="0" lvl="0" indent="0" algn="l" rtl="0">
              <a:spcBef>
                <a:spcPts val="1200"/>
              </a:spcBef>
              <a:spcAft>
                <a:spcPts val="0"/>
              </a:spcAft>
              <a:buNone/>
            </a:pPr>
            <a:endParaRPr dirty="0"/>
          </a:p>
          <a:p>
            <a:pPr marL="0" lvl="0" indent="0" algn="l" rtl="0">
              <a:lnSpc>
                <a:spcPct val="115000"/>
              </a:lnSpc>
              <a:spcBef>
                <a:spcPts val="1200"/>
              </a:spcBef>
              <a:spcAft>
                <a:spcPts val="0"/>
              </a:spcAft>
              <a:buClr>
                <a:schemeClr val="dk1"/>
              </a:buClr>
              <a:buSzPct val="104761"/>
              <a:buFont typeface="Arial"/>
              <a:buNone/>
            </a:pPr>
            <a:endParaRPr sz="1050" dirty="0">
              <a:solidFill>
                <a:schemeClr val="dk1"/>
              </a:solidFill>
              <a:highlight>
                <a:srgbClr val="FFFFFF"/>
              </a:highlight>
              <a:latin typeface="Arial"/>
              <a:ea typeface="Arial"/>
              <a:cs typeface="Arial"/>
              <a:sym typeface="Arial"/>
            </a:endParaRPr>
          </a:p>
          <a:p>
            <a:pPr marL="0" lvl="0" indent="0" algn="l" rtl="0">
              <a:spcBef>
                <a:spcPts val="1200"/>
              </a:spcBef>
              <a:spcAft>
                <a:spcPts val="400"/>
              </a:spcAft>
              <a:buNone/>
            </a:pPr>
            <a:endParaRPr dirty="0"/>
          </a:p>
        </p:txBody>
      </p:sp>
      <p:sp>
        <p:nvSpPr>
          <p:cNvPr id="182" name="Google Shape;182;ge96a7b0a3a_4_12"/>
          <p:cNvSpPr txBox="1">
            <a:spLocks noGrp="1"/>
          </p:cNvSpPr>
          <p:nvPr>
            <p:ph type="body" idx="2"/>
          </p:nvPr>
        </p:nvSpPr>
        <p:spPr>
          <a:xfrm>
            <a:off x="4498850" y="2557475"/>
            <a:ext cx="6877500" cy="3891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a:p>
            <a:pPr marL="0" lvl="0" indent="0" algn="l" rtl="0">
              <a:spcBef>
                <a:spcPts val="400"/>
              </a:spcBef>
              <a:spcAft>
                <a:spcPts val="400"/>
              </a:spcAft>
              <a:buNone/>
            </a:pPr>
            <a:endParaRPr/>
          </a:p>
        </p:txBody>
      </p:sp>
      <p:sp>
        <p:nvSpPr>
          <p:cNvPr id="183" name="Google Shape;183;ge96a7b0a3a_4_12"/>
          <p:cNvSpPr txBox="1">
            <a:spLocks noGrp="1"/>
          </p:cNvSpPr>
          <p:nvPr>
            <p:ph type="title"/>
          </p:nvPr>
        </p:nvSpPr>
        <p:spPr>
          <a:xfrm>
            <a:off x="444050" y="709625"/>
            <a:ext cx="4054800" cy="15477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None/>
            </a:pPr>
            <a:r>
              <a:rPr lang="en-US" dirty="0"/>
              <a:t>QUERY</a:t>
            </a:r>
            <a:endParaRPr dirty="0"/>
          </a:p>
          <a:p>
            <a:pPr marL="0" lvl="0" indent="0" algn="l" rtl="0">
              <a:spcBef>
                <a:spcPts val="0"/>
              </a:spcBef>
              <a:spcAft>
                <a:spcPts val="0"/>
              </a:spcAft>
              <a:buNone/>
            </a:pPr>
            <a:r>
              <a:rPr lang="en-US" dirty="0"/>
              <a:t>FUNCTION:</a:t>
            </a:r>
            <a:endParaRPr dirty="0"/>
          </a:p>
          <a:p>
            <a:pPr marL="0" lvl="0" indent="0" algn="l" rtl="0">
              <a:spcBef>
                <a:spcPts val="0"/>
              </a:spcBef>
              <a:spcAft>
                <a:spcPts val="0"/>
              </a:spcAft>
              <a:buNone/>
            </a:pPr>
            <a:r>
              <a:rPr lang="en-US" sz="4777" i="0" dirty="0"/>
              <a:t>Why we used it</a:t>
            </a:r>
            <a:endParaRPr sz="4777" i="0" dirty="0"/>
          </a:p>
        </p:txBody>
      </p:sp>
      <p:pic>
        <p:nvPicPr>
          <p:cNvPr id="184" name="Google Shape;184;ge96a7b0a3a_4_12"/>
          <p:cNvPicPr preferRelativeResize="0"/>
          <p:nvPr/>
        </p:nvPicPr>
        <p:blipFill>
          <a:blip r:embed="rId3">
            <a:alphaModFix/>
          </a:blip>
          <a:stretch>
            <a:fillRect/>
          </a:stretch>
        </p:blipFill>
        <p:spPr>
          <a:xfrm>
            <a:off x="2227150" y="3426375"/>
            <a:ext cx="7002600" cy="3431625"/>
          </a:xfrm>
          <a:prstGeom prst="rect">
            <a:avLst/>
          </a:prstGeom>
          <a:noFill/>
          <a:ln w="38100" cap="flat" cmpd="sng">
            <a:solidFill>
              <a:schemeClr val="dk2"/>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e96a7b0a3a_4_18"/>
          <p:cNvSpPr txBox="1">
            <a:spLocks noGrp="1"/>
          </p:cNvSpPr>
          <p:nvPr>
            <p:ph type="body" idx="1"/>
          </p:nvPr>
        </p:nvSpPr>
        <p:spPr>
          <a:xfrm>
            <a:off x="3457575" y="230300"/>
            <a:ext cx="8372400" cy="2427300"/>
          </a:xfrm>
          <a:prstGeom prst="rect">
            <a:avLst/>
          </a:prstGeom>
        </p:spPr>
        <p:txBody>
          <a:bodyPr spcFirstLastPara="1" wrap="square" lIns="91425" tIns="45700" rIns="91425" bIns="45700" anchor="t" anchorCtr="0">
            <a:noAutofit/>
          </a:bodyPr>
          <a:lstStyle/>
          <a:p>
            <a:pPr marL="190500" marR="190500" lvl="0" indent="0" algn="l" rtl="0">
              <a:lnSpc>
                <a:spcPct val="100000"/>
              </a:lnSpc>
              <a:spcBef>
                <a:spcPts val="1000"/>
              </a:spcBef>
              <a:spcAft>
                <a:spcPts val="0"/>
              </a:spcAft>
              <a:buSzPts val="358"/>
              <a:buNone/>
            </a:pPr>
            <a:r>
              <a:rPr lang="en-US" sz="1887" dirty="0">
                <a:solidFill>
                  <a:schemeClr val="dk1"/>
                </a:solidFill>
                <a:latin typeface="Arial"/>
                <a:ea typeface="Arial"/>
                <a:cs typeface="Arial"/>
                <a:sym typeface="Arial"/>
              </a:rPr>
              <a:t>The conditions column consisted of weather conditions such as light snow, cold, fog, shower rain, overcast cloud and clear sky. We wanted to focus our analysis on three conditions: clear sky, overcast clouds, and light snow</a:t>
            </a:r>
            <a:endParaRPr sz="1887" dirty="0">
              <a:solidFill>
                <a:schemeClr val="dk1"/>
              </a:solidFill>
              <a:latin typeface="Arial"/>
              <a:ea typeface="Arial"/>
              <a:cs typeface="Arial"/>
              <a:sym typeface="Arial"/>
            </a:endParaRPr>
          </a:p>
          <a:p>
            <a:pPr marL="190500" marR="190500" lvl="0" indent="0" algn="l" rtl="0">
              <a:lnSpc>
                <a:spcPct val="100000"/>
              </a:lnSpc>
              <a:spcBef>
                <a:spcPts val="1000"/>
              </a:spcBef>
              <a:spcAft>
                <a:spcPts val="0"/>
              </a:spcAft>
              <a:buSzPts val="358"/>
              <a:buNone/>
            </a:pPr>
            <a:r>
              <a:rPr lang="en-US" sz="1887" dirty="0">
                <a:solidFill>
                  <a:schemeClr val="dk1"/>
                </a:solidFill>
                <a:latin typeface="Arial"/>
                <a:ea typeface="Arial"/>
                <a:cs typeface="Arial"/>
                <a:sym typeface="Arial"/>
              </a:rPr>
              <a:t>Example1 =</a:t>
            </a:r>
            <a:r>
              <a:rPr lang="en-US" sz="1887" dirty="0" err="1">
                <a:solidFill>
                  <a:schemeClr val="dk1"/>
                </a:solidFill>
                <a:latin typeface="Arial"/>
                <a:ea typeface="Arial"/>
                <a:cs typeface="Arial"/>
                <a:sym typeface="Arial"/>
              </a:rPr>
              <a:t>QB_R_weather.query</a:t>
            </a:r>
            <a:r>
              <a:rPr lang="en-US" sz="1887" dirty="0">
                <a:solidFill>
                  <a:schemeClr val="dk1"/>
                </a:solidFill>
                <a:latin typeface="Arial"/>
                <a:ea typeface="Arial"/>
                <a:cs typeface="Arial"/>
                <a:sym typeface="Arial"/>
              </a:rPr>
              <a:t>('conditions == "clear sky" or conditions == "overcast clouds" or conditions == "light snow" ')</a:t>
            </a:r>
            <a:endParaRPr sz="1887" dirty="0">
              <a:solidFill>
                <a:schemeClr val="dk1"/>
              </a:solidFill>
              <a:latin typeface="Arial"/>
              <a:ea typeface="Arial"/>
              <a:cs typeface="Arial"/>
              <a:sym typeface="Arial"/>
            </a:endParaRPr>
          </a:p>
          <a:p>
            <a:pPr marL="0" lvl="0" indent="0" algn="l" rtl="0">
              <a:spcBef>
                <a:spcPts val="400"/>
              </a:spcBef>
              <a:spcAft>
                <a:spcPts val="0"/>
              </a:spcAft>
              <a:buClr>
                <a:schemeClr val="dk1"/>
              </a:buClr>
              <a:buSzPts val="358"/>
              <a:buFont typeface="Arial"/>
              <a:buNone/>
            </a:pPr>
            <a:endParaRPr sz="750" dirty="0"/>
          </a:p>
          <a:p>
            <a:pPr marL="0" lvl="0" indent="0" algn="l" rtl="0">
              <a:spcBef>
                <a:spcPts val="400"/>
              </a:spcBef>
              <a:spcAft>
                <a:spcPts val="0"/>
              </a:spcAft>
              <a:buClr>
                <a:schemeClr val="dk1"/>
              </a:buClr>
              <a:buSzPts val="358"/>
              <a:buFont typeface="Arial"/>
              <a:buNone/>
            </a:pPr>
            <a:endParaRPr sz="750" dirty="0"/>
          </a:p>
          <a:p>
            <a:pPr marL="0" lvl="0" indent="0" algn="l" rtl="0">
              <a:spcBef>
                <a:spcPts val="400"/>
              </a:spcBef>
              <a:spcAft>
                <a:spcPts val="400"/>
              </a:spcAft>
              <a:buSzPts val="358"/>
              <a:buNone/>
            </a:pPr>
            <a:endParaRPr sz="750" dirty="0"/>
          </a:p>
        </p:txBody>
      </p:sp>
      <p:sp>
        <p:nvSpPr>
          <p:cNvPr id="190" name="Google Shape;190;ge96a7b0a3a_4_18"/>
          <p:cNvSpPr txBox="1">
            <a:spLocks noGrp="1"/>
          </p:cNvSpPr>
          <p:nvPr>
            <p:ph type="body" idx="2"/>
          </p:nvPr>
        </p:nvSpPr>
        <p:spPr>
          <a:xfrm>
            <a:off x="5184647" y="3273551"/>
            <a:ext cx="6245400" cy="2240400"/>
          </a:xfrm>
          <a:prstGeom prst="rect">
            <a:avLst/>
          </a:prstGeom>
        </p:spPr>
        <p:txBody>
          <a:bodyPr spcFirstLastPara="1" wrap="square" lIns="91425" tIns="45700" rIns="91425" bIns="45700" anchor="t" anchorCtr="0">
            <a:normAutofit/>
          </a:bodyPr>
          <a:lstStyle/>
          <a:p>
            <a:pPr marL="0" lvl="0" indent="0" algn="l" rtl="0">
              <a:spcBef>
                <a:spcPts val="400"/>
              </a:spcBef>
              <a:spcAft>
                <a:spcPts val="400"/>
              </a:spcAft>
              <a:buNone/>
            </a:pPr>
            <a:endParaRPr/>
          </a:p>
        </p:txBody>
      </p:sp>
      <p:sp>
        <p:nvSpPr>
          <p:cNvPr id="191" name="Google Shape;191;ge96a7b0a3a_4_18"/>
          <p:cNvSpPr txBox="1">
            <a:spLocks noGrp="1"/>
          </p:cNvSpPr>
          <p:nvPr>
            <p:ph type="title"/>
          </p:nvPr>
        </p:nvSpPr>
        <p:spPr>
          <a:xfrm>
            <a:off x="173150" y="230300"/>
            <a:ext cx="3284400" cy="16701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i="0" dirty="0"/>
              <a:t>QUERY</a:t>
            </a:r>
            <a:endParaRPr i="0" dirty="0"/>
          </a:p>
          <a:p>
            <a:pPr marL="0" lvl="0" indent="0" algn="l" rtl="0">
              <a:spcBef>
                <a:spcPts val="0"/>
              </a:spcBef>
              <a:spcAft>
                <a:spcPts val="0"/>
              </a:spcAft>
              <a:buNone/>
            </a:pPr>
            <a:r>
              <a:rPr lang="en-US" sz="3644" i="0" dirty="0"/>
              <a:t>Example:</a:t>
            </a:r>
            <a:endParaRPr sz="3644" i="0" dirty="0"/>
          </a:p>
        </p:txBody>
      </p:sp>
      <p:pic>
        <p:nvPicPr>
          <p:cNvPr id="192" name="Google Shape;192;ge96a7b0a3a_4_18"/>
          <p:cNvPicPr preferRelativeResize="0"/>
          <p:nvPr/>
        </p:nvPicPr>
        <p:blipFill>
          <a:blip r:embed="rId3">
            <a:alphaModFix/>
          </a:blip>
          <a:stretch>
            <a:fillRect/>
          </a:stretch>
        </p:blipFill>
        <p:spPr>
          <a:xfrm>
            <a:off x="1550500" y="2426325"/>
            <a:ext cx="9272166" cy="4117350"/>
          </a:xfrm>
          <a:prstGeom prst="rect">
            <a:avLst/>
          </a:prstGeom>
          <a:noFill/>
          <a:ln w="38100" cap="flat" cmpd="sng">
            <a:solidFill>
              <a:schemeClr val="dk2"/>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e96a7b0a3a_4_24"/>
          <p:cNvSpPr txBox="1">
            <a:spLocks noGrp="1"/>
          </p:cNvSpPr>
          <p:nvPr>
            <p:ph type="body" idx="1"/>
          </p:nvPr>
        </p:nvSpPr>
        <p:spPr>
          <a:xfrm>
            <a:off x="1843200" y="416050"/>
            <a:ext cx="8133600" cy="14448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US" sz="2600" b="1" dirty="0"/>
              <a:t>The Function:</a:t>
            </a:r>
            <a:endParaRPr sz="2600" b="1" dirty="0"/>
          </a:p>
          <a:p>
            <a:pPr marL="0" lvl="0" indent="0" algn="l" rtl="0">
              <a:spcBef>
                <a:spcPts val="400"/>
              </a:spcBef>
              <a:spcAft>
                <a:spcPts val="400"/>
              </a:spcAft>
              <a:buNone/>
            </a:pPr>
            <a:r>
              <a:rPr lang="en-US" sz="1550" dirty="0" err="1">
                <a:solidFill>
                  <a:schemeClr val="dk1"/>
                </a:solidFill>
                <a:latin typeface="Arial"/>
                <a:ea typeface="Arial"/>
                <a:cs typeface="Arial"/>
                <a:sym typeface="Arial"/>
              </a:rPr>
              <a:t>QB_R_weather.query</a:t>
            </a:r>
            <a:r>
              <a:rPr lang="en-US" sz="1550" dirty="0">
                <a:solidFill>
                  <a:schemeClr val="dk1"/>
                </a:solidFill>
                <a:latin typeface="Arial"/>
                <a:ea typeface="Arial"/>
                <a:cs typeface="Arial"/>
                <a:sym typeface="Arial"/>
              </a:rPr>
              <a:t>('conditions == "clear sky" or conditions == "overcast clouds" or conditions == "light snow" ')</a:t>
            </a:r>
            <a:endParaRPr sz="2500" dirty="0"/>
          </a:p>
        </p:txBody>
      </p:sp>
      <p:sp>
        <p:nvSpPr>
          <p:cNvPr id="198" name="Google Shape;198;ge96a7b0a3a_4_24"/>
          <p:cNvSpPr txBox="1">
            <a:spLocks noGrp="1"/>
          </p:cNvSpPr>
          <p:nvPr>
            <p:ph type="body" idx="2"/>
          </p:nvPr>
        </p:nvSpPr>
        <p:spPr>
          <a:xfrm>
            <a:off x="5184647" y="3273551"/>
            <a:ext cx="6245400" cy="2240400"/>
          </a:xfrm>
          <a:prstGeom prst="rect">
            <a:avLst/>
          </a:prstGeom>
        </p:spPr>
        <p:txBody>
          <a:bodyPr spcFirstLastPara="1" wrap="square" lIns="91425" tIns="45700" rIns="91425" bIns="45700" anchor="t" anchorCtr="0">
            <a:normAutofit/>
          </a:bodyPr>
          <a:lstStyle/>
          <a:p>
            <a:pPr marL="0" lvl="0" indent="0" algn="l" rtl="0">
              <a:spcBef>
                <a:spcPts val="400"/>
              </a:spcBef>
              <a:spcAft>
                <a:spcPts val="400"/>
              </a:spcAft>
              <a:buNone/>
            </a:pPr>
            <a:endParaRPr/>
          </a:p>
        </p:txBody>
      </p:sp>
      <p:sp>
        <p:nvSpPr>
          <p:cNvPr id="199" name="Google Shape;199;ge96a7b0a3a_4_24"/>
          <p:cNvSpPr txBox="1">
            <a:spLocks noGrp="1"/>
          </p:cNvSpPr>
          <p:nvPr>
            <p:ph type="title"/>
          </p:nvPr>
        </p:nvSpPr>
        <p:spPr>
          <a:xfrm>
            <a:off x="228600" y="2114550"/>
            <a:ext cx="3329100" cy="3727200"/>
          </a:xfrm>
          <a:prstGeom prst="rect">
            <a:avLst/>
          </a:prstGeom>
        </p:spPr>
        <p:txBody>
          <a:bodyPr spcFirstLastPara="1" wrap="square" lIns="91425" tIns="45700" rIns="91425" bIns="45700" anchor="t" anchorCtr="0">
            <a:normAutofit fontScale="90000"/>
          </a:bodyPr>
          <a:lstStyle/>
          <a:p>
            <a:pPr marL="0" lvl="0" indent="0" algn="l" rtl="0">
              <a:spcBef>
                <a:spcPts val="0"/>
              </a:spcBef>
              <a:spcAft>
                <a:spcPts val="0"/>
              </a:spcAft>
              <a:buSzPts val="891"/>
              <a:buNone/>
            </a:pPr>
            <a:r>
              <a:rPr lang="en-US" sz="4900"/>
              <a:t>BAR</a:t>
            </a:r>
            <a:endParaRPr sz="4900"/>
          </a:p>
          <a:p>
            <a:pPr marL="0" lvl="0" indent="0" algn="l" rtl="0">
              <a:spcBef>
                <a:spcPts val="0"/>
              </a:spcBef>
              <a:spcAft>
                <a:spcPts val="0"/>
              </a:spcAft>
              <a:buSzPts val="891"/>
              <a:buNone/>
            </a:pPr>
            <a:r>
              <a:rPr lang="en-US" sz="4900"/>
              <a:t>GRAPH </a:t>
            </a:r>
            <a:endParaRPr sz="4900"/>
          </a:p>
          <a:p>
            <a:pPr marL="0" lvl="0" indent="0" algn="l" rtl="0">
              <a:spcBef>
                <a:spcPts val="0"/>
              </a:spcBef>
              <a:spcAft>
                <a:spcPts val="0"/>
              </a:spcAft>
              <a:buSzPts val="891"/>
              <a:buNone/>
            </a:pPr>
            <a:r>
              <a:rPr lang="en-US" sz="4900"/>
              <a:t>USING </a:t>
            </a:r>
            <a:endParaRPr sz="4900"/>
          </a:p>
          <a:p>
            <a:pPr marL="0" lvl="0" indent="0" algn="l" rtl="0">
              <a:spcBef>
                <a:spcPts val="0"/>
              </a:spcBef>
              <a:spcAft>
                <a:spcPts val="0"/>
              </a:spcAft>
              <a:buSzPts val="891"/>
              <a:buNone/>
            </a:pPr>
            <a:r>
              <a:rPr lang="en-US" sz="4900"/>
              <a:t>QUERY</a:t>
            </a:r>
            <a:endParaRPr sz="4900"/>
          </a:p>
          <a:p>
            <a:pPr marL="0" lvl="0" indent="0" algn="l" rtl="0">
              <a:spcBef>
                <a:spcPts val="0"/>
              </a:spcBef>
              <a:spcAft>
                <a:spcPts val="0"/>
              </a:spcAft>
              <a:buSzPts val="891"/>
              <a:buNone/>
            </a:pPr>
            <a:r>
              <a:rPr lang="en-US" sz="4900"/>
              <a:t>FUNCTION</a:t>
            </a:r>
            <a:endParaRPr sz="4900"/>
          </a:p>
        </p:txBody>
      </p:sp>
      <p:pic>
        <p:nvPicPr>
          <p:cNvPr id="200" name="Google Shape;200;ge96a7b0a3a_4_24"/>
          <p:cNvPicPr preferRelativeResize="0"/>
          <p:nvPr/>
        </p:nvPicPr>
        <p:blipFill>
          <a:blip r:embed="rId3">
            <a:alphaModFix/>
          </a:blip>
          <a:stretch>
            <a:fillRect/>
          </a:stretch>
        </p:blipFill>
        <p:spPr>
          <a:xfrm>
            <a:off x="3672325" y="2114550"/>
            <a:ext cx="8133475" cy="4000500"/>
          </a:xfrm>
          <a:prstGeom prst="rect">
            <a:avLst/>
          </a:prstGeom>
          <a:noFill/>
          <a:ln w="3810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04"/>
        <p:cNvGrpSpPr/>
        <p:nvPr/>
      </p:nvGrpSpPr>
      <p:grpSpPr>
        <a:xfrm>
          <a:off x="0" y="0"/>
          <a:ext cx="0" cy="0"/>
          <a:chOff x="0" y="0"/>
          <a:chExt cx="0" cy="0"/>
        </a:xfrm>
      </p:grpSpPr>
      <p:sp>
        <p:nvSpPr>
          <p:cNvPr id="205" name="Google Shape;205;p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venir"/>
              <a:ea typeface="Avenir"/>
              <a:cs typeface="Avenir"/>
              <a:sym typeface="Avenir"/>
            </a:endParaRPr>
          </a:p>
        </p:txBody>
      </p:sp>
      <p:sp>
        <p:nvSpPr>
          <p:cNvPr id="206" name="Google Shape;206;p8"/>
          <p:cNvSpPr txBox="1">
            <a:spLocks noGrp="1"/>
          </p:cNvSpPr>
          <p:nvPr>
            <p:ph type="title"/>
          </p:nvPr>
        </p:nvSpPr>
        <p:spPr>
          <a:xfrm>
            <a:off x="758952" y="420625"/>
            <a:ext cx="10667998" cy="13268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6000"/>
              <a:buFont typeface="Arial"/>
              <a:buNone/>
            </a:pPr>
            <a:r>
              <a:rPr lang="en-US"/>
              <a:t>Picture it:</a:t>
            </a:r>
            <a:endParaRPr/>
          </a:p>
        </p:txBody>
      </p:sp>
      <p:cxnSp>
        <p:nvCxnSpPr>
          <p:cNvPr id="207" name="Google Shape;207;p8"/>
          <p:cNvCxnSpPr/>
          <p:nvPr/>
        </p:nvCxnSpPr>
        <p:spPr>
          <a:xfrm rot="10800000">
            <a:off x="843889" y="1976039"/>
            <a:ext cx="10515600" cy="0"/>
          </a:xfrm>
          <a:prstGeom prst="straightConnector1">
            <a:avLst/>
          </a:prstGeom>
          <a:noFill/>
          <a:ln w="19050" cap="flat" cmpd="sng">
            <a:solidFill>
              <a:srgbClr val="262626"/>
            </a:solidFill>
            <a:prstDash val="solid"/>
            <a:miter lim="800000"/>
            <a:headEnd type="none" w="sm" len="sm"/>
            <a:tailEnd type="none" w="sm" len="sm"/>
          </a:ln>
        </p:spPr>
      </p:cxnSp>
      <p:pic>
        <p:nvPicPr>
          <p:cNvPr id="208" name="Google Shape;208;p8" descr="Magnifying glass showing decling performance"/>
          <p:cNvPicPr preferRelativeResize="0"/>
          <p:nvPr/>
        </p:nvPicPr>
        <p:blipFill rotWithShape="1">
          <a:blip r:embed="rId3">
            <a:alphaModFix/>
          </a:blip>
          <a:srcRect r="2" b="7127"/>
          <a:stretch/>
        </p:blipFill>
        <p:spPr>
          <a:xfrm>
            <a:off x="20" y="2202302"/>
            <a:ext cx="7534635" cy="4670981"/>
          </a:xfrm>
          <a:prstGeom prst="rect">
            <a:avLst/>
          </a:prstGeom>
          <a:noFill/>
          <a:ln>
            <a:noFill/>
          </a:ln>
        </p:spPr>
      </p:pic>
      <p:sp>
        <p:nvSpPr>
          <p:cNvPr id="209" name="Google Shape;209;p8"/>
          <p:cNvSpPr txBox="1">
            <a:spLocks noGrp="1"/>
          </p:cNvSpPr>
          <p:nvPr>
            <p:ph type="body" idx="1"/>
          </p:nvPr>
        </p:nvSpPr>
        <p:spPr>
          <a:xfrm>
            <a:off x="7888666" y="2202302"/>
            <a:ext cx="3541205" cy="3579788"/>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262626"/>
              </a:buClr>
              <a:buSzPts val="2000"/>
              <a:buChar char="•"/>
            </a:pPr>
            <a:r>
              <a:rPr lang="en-US"/>
              <a:t>Taking the data, we created a few charts to visualize our results</a:t>
            </a:r>
            <a:endParaRPr/>
          </a:p>
          <a:p>
            <a:pPr marL="182880" lvl="0" indent="-182880" algn="l" rtl="0">
              <a:lnSpc>
                <a:spcPct val="110000"/>
              </a:lnSpc>
              <a:spcBef>
                <a:spcPts val="800"/>
              </a:spcBef>
              <a:spcAft>
                <a:spcPts val="0"/>
              </a:spcAft>
              <a:buClr>
                <a:srgbClr val="262626"/>
              </a:buClr>
              <a:buSzPts val="2000"/>
              <a:buChar char="•"/>
            </a:pPr>
            <a:r>
              <a:rPr lang="en-US"/>
              <a:t>We did this by….</a:t>
            </a:r>
            <a:endParaRPr/>
          </a:p>
        </p:txBody>
      </p:sp>
      <p:sp>
        <p:nvSpPr>
          <p:cNvPr id="210" name="Google Shape;210;p8"/>
          <p:cNvSpPr/>
          <p:nvPr/>
        </p:nvSpPr>
        <p:spPr>
          <a:xfrm>
            <a:off x="11784011" y="5783564"/>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7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0"/>
          <p:cNvSpPr txBox="1">
            <a:spLocks noGrp="1"/>
          </p:cNvSpPr>
          <p:nvPr>
            <p:ph type="body" idx="1"/>
          </p:nvPr>
        </p:nvSpPr>
        <p:spPr>
          <a:xfrm>
            <a:off x="8603150" y="1530450"/>
            <a:ext cx="2001900" cy="455400"/>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262626"/>
              </a:buClr>
              <a:buSzPts val="2000"/>
              <a:buChar char="•"/>
            </a:pPr>
            <a:r>
              <a:rPr lang="en-US"/>
              <a:t>Box plot</a:t>
            </a:r>
            <a:endParaRPr/>
          </a:p>
        </p:txBody>
      </p:sp>
      <p:sp>
        <p:nvSpPr>
          <p:cNvPr id="216" name="Google Shape;216;p10"/>
          <p:cNvSpPr txBox="1">
            <a:spLocks noGrp="1"/>
          </p:cNvSpPr>
          <p:nvPr>
            <p:ph type="body" idx="2"/>
          </p:nvPr>
        </p:nvSpPr>
        <p:spPr>
          <a:xfrm>
            <a:off x="1274623" y="1530451"/>
            <a:ext cx="2430600" cy="584100"/>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262626"/>
              </a:buClr>
              <a:buSzPts val="2000"/>
              <a:buChar char="•"/>
            </a:pPr>
            <a:r>
              <a:rPr lang="en-US"/>
              <a:t>Violin Plot</a:t>
            </a:r>
            <a:endParaRPr/>
          </a:p>
        </p:txBody>
      </p:sp>
      <p:sp>
        <p:nvSpPr>
          <p:cNvPr id="217" name="Google Shape;217;p10"/>
          <p:cNvSpPr/>
          <p:nvPr/>
        </p:nvSpPr>
        <p:spPr>
          <a:xfrm>
            <a:off x="5072075" y="3859400"/>
            <a:ext cx="1428900" cy="5841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0"/>
          <p:cNvSpPr/>
          <p:nvPr/>
        </p:nvSpPr>
        <p:spPr>
          <a:xfrm>
            <a:off x="390525" y="566040"/>
            <a:ext cx="11239431" cy="639811"/>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dk1"/>
                </a:solidFill>
                <a:latin typeface="Arial"/>
              </a:rPr>
              <a:t>VIOLIN PLOT VS BOX PLOT</a:t>
            </a:r>
          </a:p>
        </p:txBody>
      </p:sp>
      <p:pic>
        <p:nvPicPr>
          <p:cNvPr id="219" name="Google Shape;219;p10"/>
          <p:cNvPicPr preferRelativeResize="0"/>
          <p:nvPr/>
        </p:nvPicPr>
        <p:blipFill>
          <a:blip r:embed="rId3">
            <a:alphaModFix/>
          </a:blip>
          <a:stretch>
            <a:fillRect/>
          </a:stretch>
        </p:blipFill>
        <p:spPr>
          <a:xfrm>
            <a:off x="6696100" y="2052975"/>
            <a:ext cx="5205400" cy="4600125"/>
          </a:xfrm>
          <a:prstGeom prst="rect">
            <a:avLst/>
          </a:prstGeom>
          <a:noFill/>
          <a:ln w="38100" cap="flat" cmpd="sng">
            <a:solidFill>
              <a:schemeClr val="dk2"/>
            </a:solidFill>
            <a:prstDash val="solid"/>
            <a:round/>
            <a:headEnd type="none" w="sm" len="sm"/>
            <a:tailEnd type="none" w="sm" len="sm"/>
          </a:ln>
        </p:spPr>
      </p:pic>
      <p:pic>
        <p:nvPicPr>
          <p:cNvPr id="220" name="Google Shape;220;p10"/>
          <p:cNvPicPr preferRelativeResize="0"/>
          <p:nvPr/>
        </p:nvPicPr>
        <p:blipFill>
          <a:blip r:embed="rId4">
            <a:alphaModFix/>
          </a:blip>
          <a:stretch>
            <a:fillRect/>
          </a:stretch>
        </p:blipFill>
        <p:spPr>
          <a:xfrm>
            <a:off x="152400" y="1985850"/>
            <a:ext cx="4794075" cy="4667250"/>
          </a:xfrm>
          <a:prstGeom prst="rect">
            <a:avLst/>
          </a:prstGeom>
          <a:noFill/>
          <a:ln w="38100" cap="flat" cmpd="sng">
            <a:solidFill>
              <a:schemeClr val="dk2"/>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218"/>
                                        </p:tgtEl>
                                        <p:attrNameLst>
                                          <p:attrName>ppt_y</p:attrName>
                                        </p:attrNameLst>
                                      </p:cBhvr>
                                      <p:tavLst>
                                        <p:tav tm="0">
                                          <p:val>
                                            <p:strVal val="#ppt_y"/>
                                          </p:val>
                                        </p:tav>
                                        <p:tav tm="100000">
                                          <p:val>
                                            <p:strVal val="#ppt_y-1"/>
                                          </p:val>
                                        </p:tav>
                                      </p:tavLst>
                                    </p:anim>
                                    <p:set>
                                      <p:cBhvr>
                                        <p:cTn id="7" dur="1" fill="hold">
                                          <p:stCondLst>
                                            <p:cond delay="1000"/>
                                          </p:stCondLst>
                                        </p:cTn>
                                        <p:tgtEl>
                                          <p:spTgt spid="2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ge97742e9ad_3_26"/>
          <p:cNvPicPr preferRelativeResize="0"/>
          <p:nvPr/>
        </p:nvPicPr>
        <p:blipFill>
          <a:blip r:embed="rId3">
            <a:alphaModFix/>
          </a:blip>
          <a:stretch>
            <a:fillRect/>
          </a:stretch>
        </p:blipFill>
        <p:spPr>
          <a:xfrm>
            <a:off x="0" y="1985850"/>
            <a:ext cx="5004542" cy="4872150"/>
          </a:xfrm>
          <a:prstGeom prst="rect">
            <a:avLst/>
          </a:prstGeom>
          <a:noFill/>
          <a:ln w="38100" cap="flat" cmpd="sng">
            <a:solidFill>
              <a:schemeClr val="dk2"/>
            </a:solidFill>
            <a:prstDash val="solid"/>
            <a:round/>
            <a:headEnd type="none" w="sm" len="sm"/>
            <a:tailEnd type="none" w="sm" len="sm"/>
          </a:ln>
        </p:spPr>
      </p:pic>
      <p:pic>
        <p:nvPicPr>
          <p:cNvPr id="226" name="Google Shape;226;ge97742e9ad_3_26"/>
          <p:cNvPicPr preferRelativeResize="0"/>
          <p:nvPr/>
        </p:nvPicPr>
        <p:blipFill>
          <a:blip r:embed="rId4">
            <a:alphaModFix/>
          </a:blip>
          <a:stretch>
            <a:fillRect/>
          </a:stretch>
        </p:blipFill>
        <p:spPr>
          <a:xfrm>
            <a:off x="5251275" y="2809963"/>
            <a:ext cx="6940724" cy="3223928"/>
          </a:xfrm>
          <a:prstGeom prst="rect">
            <a:avLst/>
          </a:prstGeom>
          <a:noFill/>
          <a:ln w="38100" cap="flat" cmpd="sng">
            <a:solidFill>
              <a:schemeClr val="dk2"/>
            </a:solidFill>
            <a:prstDash val="solid"/>
            <a:round/>
            <a:headEnd type="none" w="sm" len="sm"/>
            <a:tailEnd type="none" w="sm" len="sm"/>
          </a:ln>
        </p:spPr>
      </p:pic>
      <p:sp>
        <p:nvSpPr>
          <p:cNvPr id="227" name="Google Shape;227;ge97742e9ad_3_26"/>
          <p:cNvSpPr/>
          <p:nvPr/>
        </p:nvSpPr>
        <p:spPr>
          <a:xfrm>
            <a:off x="1212763" y="133375"/>
            <a:ext cx="9766472" cy="938200"/>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dk1"/>
                </a:solidFill>
                <a:latin typeface="Arial"/>
              </a:rPr>
              <a:t>VIOLIN PLOT</a:t>
            </a:r>
          </a:p>
        </p:txBody>
      </p:sp>
      <p:sp>
        <p:nvSpPr>
          <p:cNvPr id="228" name="Google Shape;228;ge97742e9ad_3_26"/>
          <p:cNvSpPr txBox="1"/>
          <p:nvPr/>
        </p:nvSpPr>
        <p:spPr>
          <a:xfrm>
            <a:off x="4300550" y="1143000"/>
            <a:ext cx="41721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500" b="1">
                <a:latin typeface="Montserrat"/>
                <a:ea typeface="Montserrat"/>
                <a:cs typeface="Montserrat"/>
                <a:sym typeface="Montserrat"/>
              </a:rPr>
              <a:t>THE CODE</a:t>
            </a:r>
            <a:endParaRPr sz="2500" b="1">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e96a7b0a3a_4_70"/>
          <p:cNvSpPr txBox="1">
            <a:spLocks noGrp="1"/>
          </p:cNvSpPr>
          <p:nvPr>
            <p:ph type="body" idx="1"/>
          </p:nvPr>
        </p:nvSpPr>
        <p:spPr>
          <a:xfrm>
            <a:off x="8490775" y="1903250"/>
            <a:ext cx="2001900" cy="455400"/>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262626"/>
              </a:buClr>
              <a:buSzPts val="2000"/>
              <a:buChar char="•"/>
            </a:pPr>
            <a:r>
              <a:rPr lang="en-US"/>
              <a:t>Box plot</a:t>
            </a:r>
            <a:endParaRPr/>
          </a:p>
        </p:txBody>
      </p:sp>
      <p:sp>
        <p:nvSpPr>
          <p:cNvPr id="234" name="Google Shape;234;ge96a7b0a3a_4_70"/>
          <p:cNvSpPr txBox="1">
            <a:spLocks noGrp="1"/>
          </p:cNvSpPr>
          <p:nvPr>
            <p:ph type="body" idx="2"/>
          </p:nvPr>
        </p:nvSpPr>
        <p:spPr>
          <a:xfrm>
            <a:off x="1155573" y="1838901"/>
            <a:ext cx="2430600" cy="584100"/>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262626"/>
              </a:buClr>
              <a:buSzPts val="2000"/>
              <a:buChar char="•"/>
            </a:pPr>
            <a:r>
              <a:rPr lang="en-US"/>
              <a:t>Violin Plot</a:t>
            </a:r>
            <a:endParaRPr/>
          </a:p>
        </p:txBody>
      </p:sp>
      <p:sp>
        <p:nvSpPr>
          <p:cNvPr id="235" name="Google Shape;235;ge96a7b0a3a_4_70"/>
          <p:cNvSpPr/>
          <p:nvPr/>
        </p:nvSpPr>
        <p:spPr>
          <a:xfrm>
            <a:off x="5181200" y="4302300"/>
            <a:ext cx="1428900" cy="5841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ge96a7b0a3a_4_70"/>
          <p:cNvSpPr/>
          <p:nvPr/>
        </p:nvSpPr>
        <p:spPr>
          <a:xfrm>
            <a:off x="390525" y="566040"/>
            <a:ext cx="11239431" cy="639811"/>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dk1"/>
                </a:solidFill>
                <a:latin typeface="Arial"/>
              </a:rPr>
              <a:t>VIOLIN PLOT VS BOX PLOT</a:t>
            </a:r>
          </a:p>
        </p:txBody>
      </p:sp>
      <p:pic>
        <p:nvPicPr>
          <p:cNvPr id="237" name="Google Shape;237;ge96a7b0a3a_4_70"/>
          <p:cNvPicPr preferRelativeResize="0"/>
          <p:nvPr/>
        </p:nvPicPr>
        <p:blipFill>
          <a:blip r:embed="rId3">
            <a:alphaModFix/>
          </a:blip>
          <a:stretch>
            <a:fillRect/>
          </a:stretch>
        </p:blipFill>
        <p:spPr>
          <a:xfrm>
            <a:off x="6753949" y="2423000"/>
            <a:ext cx="5013026" cy="4430126"/>
          </a:xfrm>
          <a:prstGeom prst="rect">
            <a:avLst/>
          </a:prstGeom>
          <a:noFill/>
          <a:ln w="38100" cap="flat" cmpd="sng">
            <a:solidFill>
              <a:schemeClr val="dk2"/>
            </a:solidFill>
            <a:prstDash val="solid"/>
            <a:round/>
            <a:headEnd type="none" w="sm" len="sm"/>
            <a:tailEnd type="none" w="sm" len="sm"/>
          </a:ln>
        </p:spPr>
      </p:pic>
      <p:pic>
        <p:nvPicPr>
          <p:cNvPr id="238" name="Google Shape;238;ge96a7b0a3a_4_70"/>
          <p:cNvPicPr preferRelativeResize="0"/>
          <p:nvPr/>
        </p:nvPicPr>
        <p:blipFill>
          <a:blip r:embed="rId4">
            <a:alphaModFix/>
          </a:blip>
          <a:stretch>
            <a:fillRect/>
          </a:stretch>
        </p:blipFill>
        <p:spPr>
          <a:xfrm>
            <a:off x="152400" y="2423000"/>
            <a:ext cx="4784751" cy="4430125"/>
          </a:xfrm>
          <a:prstGeom prst="rect">
            <a:avLst/>
          </a:prstGeom>
          <a:noFill/>
          <a:ln w="38100" cap="flat" cmpd="sng">
            <a:solidFill>
              <a:schemeClr val="dk2"/>
            </a:solidFill>
            <a:prstDash val="solid"/>
            <a:round/>
            <a:headEnd type="none" w="sm" len="sm"/>
            <a:tailEnd type="none" w="sm" len="sm"/>
          </a:ln>
        </p:spPr>
      </p:pic>
      <p:sp>
        <p:nvSpPr>
          <p:cNvPr id="239" name="Google Shape;239;ge96a7b0a3a_4_70"/>
          <p:cNvSpPr txBox="1"/>
          <p:nvPr/>
        </p:nvSpPr>
        <p:spPr>
          <a:xfrm>
            <a:off x="3586175" y="1205850"/>
            <a:ext cx="59007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dirty="0">
                <a:latin typeface="Avenir"/>
                <a:ea typeface="Avenir"/>
                <a:cs typeface="Avenir"/>
                <a:sym typeface="Avenir"/>
              </a:rPr>
              <a:t>ANOVA TEST &amp; GENERAL ANALYSIS</a:t>
            </a:r>
            <a:endParaRPr sz="2200" b="1" dirty="0">
              <a:latin typeface="Avenir"/>
              <a:ea typeface="Avenir"/>
              <a:cs typeface="Avenir"/>
              <a:sym typeface="Avenir"/>
            </a:endParaRPr>
          </a:p>
          <a:p>
            <a:pPr marL="0" lvl="0" indent="0" algn="l" rtl="0">
              <a:spcBef>
                <a:spcPts val="0"/>
              </a:spcBef>
              <a:spcAft>
                <a:spcPts val="0"/>
              </a:spcAft>
              <a:buNone/>
            </a:pPr>
            <a:endParaRPr sz="2300" b="1" dirty="0">
              <a:latin typeface="Avenir"/>
              <a:ea typeface="Avenir"/>
              <a:cs typeface="Avenir"/>
              <a:sym typeface="Avenir"/>
            </a:endParaRPr>
          </a:p>
        </p:txBody>
      </p:sp>
      <p:sp>
        <p:nvSpPr>
          <p:cNvPr id="240" name="Google Shape;240;ge96a7b0a3a_4_70"/>
          <p:cNvSpPr txBox="1"/>
          <p:nvPr/>
        </p:nvSpPr>
        <p:spPr>
          <a:xfrm>
            <a:off x="4655900" y="3414725"/>
            <a:ext cx="24306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900">
                <a:latin typeface="Avenir"/>
                <a:ea typeface="Avenir"/>
                <a:cs typeface="Avenir"/>
                <a:sym typeface="Avenir"/>
              </a:rPr>
              <a:t>p value = 0.35 </a:t>
            </a:r>
            <a:endParaRPr sz="1900">
              <a:latin typeface="Avenir"/>
              <a:ea typeface="Avenir"/>
              <a:cs typeface="Avenir"/>
              <a:sym typeface="Aveni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
                                        <p:tgtEl>
                                          <p:spTgt spid="236"/>
                                        </p:tgtEl>
                                        <p:attrNameLst>
                                          <p:attrName>ppt_y</p:attrName>
                                        </p:attrNameLst>
                                      </p:cBhvr>
                                      <p:tavLst>
                                        <p:tav tm="0">
                                          <p:val>
                                            <p:strVal val="#ppt_y"/>
                                          </p:val>
                                        </p:tav>
                                        <p:tav tm="100000">
                                          <p:val>
                                            <p:strVal val="#ppt_y-1"/>
                                          </p:val>
                                        </p:tav>
                                      </p:tavLst>
                                    </p:anim>
                                    <p:set>
                                      <p:cBhvr>
                                        <p:cTn id="7" dur="1" fill="hold">
                                          <p:stCondLst>
                                            <p:cond delay="1000"/>
                                          </p:stCondLst>
                                        </p:cTn>
                                        <p:tgtEl>
                                          <p:spTgt spid="2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e96ad29618_1_14"/>
          <p:cNvSpPr txBox="1">
            <a:spLocks noGrp="1"/>
          </p:cNvSpPr>
          <p:nvPr>
            <p:ph type="body" idx="1"/>
          </p:nvPr>
        </p:nvSpPr>
        <p:spPr>
          <a:xfrm>
            <a:off x="400050" y="1257300"/>
            <a:ext cx="11072700" cy="1014300"/>
          </a:xfrm>
          <a:prstGeom prst="rect">
            <a:avLst/>
          </a:prstGeom>
        </p:spPr>
        <p:txBody>
          <a:bodyPr spcFirstLastPara="1" wrap="square" lIns="91425" tIns="45700" rIns="91425" bIns="45700" anchor="t" anchorCtr="0">
            <a:normAutofit fontScale="40000" lnSpcReduction="20000"/>
          </a:bodyPr>
          <a:lstStyle/>
          <a:p>
            <a:pPr marL="0" lvl="0" indent="0" algn="l" rtl="0">
              <a:lnSpc>
                <a:spcPct val="90000"/>
              </a:lnSpc>
              <a:spcBef>
                <a:spcPts val="0"/>
              </a:spcBef>
              <a:spcAft>
                <a:spcPts val="0"/>
              </a:spcAft>
              <a:buNone/>
            </a:pPr>
            <a:endParaRPr sz="4533" b="1" dirty="0">
              <a:solidFill>
                <a:schemeClr val="dk1"/>
              </a:solidFill>
              <a:latin typeface="Calibri"/>
              <a:ea typeface="Calibri"/>
              <a:cs typeface="Calibri"/>
              <a:sym typeface="Calibri"/>
            </a:endParaRPr>
          </a:p>
          <a:p>
            <a:pPr marL="0" lvl="0" indent="0" algn="l" rtl="0">
              <a:lnSpc>
                <a:spcPct val="90000"/>
              </a:lnSpc>
              <a:spcBef>
                <a:spcPts val="0"/>
              </a:spcBef>
              <a:spcAft>
                <a:spcPts val="0"/>
              </a:spcAft>
              <a:buNone/>
            </a:pPr>
            <a:endParaRPr sz="3867" i="1" dirty="0">
              <a:solidFill>
                <a:schemeClr val="dk1"/>
              </a:solidFill>
              <a:latin typeface="Arial"/>
              <a:ea typeface="Arial"/>
              <a:cs typeface="Arial"/>
              <a:sym typeface="Arial"/>
            </a:endParaRPr>
          </a:p>
          <a:p>
            <a:pPr marL="0" lvl="0" indent="0" algn="ctr" rtl="0">
              <a:lnSpc>
                <a:spcPct val="90000"/>
              </a:lnSpc>
              <a:spcBef>
                <a:spcPts val="0"/>
              </a:spcBef>
              <a:spcAft>
                <a:spcPts val="0"/>
              </a:spcAft>
              <a:buClr>
                <a:schemeClr val="dk1"/>
              </a:buClr>
              <a:buSzPts val="275"/>
              <a:buFont typeface="Arial"/>
              <a:buNone/>
            </a:pPr>
            <a:r>
              <a:rPr lang="en-US" sz="10329" dirty="0">
                <a:solidFill>
                  <a:schemeClr val="dk1"/>
                </a:solidFill>
                <a:latin typeface="Arial"/>
                <a:ea typeface="Arial"/>
                <a:cs typeface="Arial"/>
                <a:sym typeface="Arial"/>
              </a:rPr>
              <a:t>QB Rating vs Temperature</a:t>
            </a:r>
            <a:endParaRPr sz="10329" dirty="0">
              <a:solidFill>
                <a:schemeClr val="dk1"/>
              </a:solidFill>
              <a:latin typeface="Arial"/>
              <a:ea typeface="Arial"/>
              <a:cs typeface="Arial"/>
              <a:sym typeface="Arial"/>
            </a:endParaRPr>
          </a:p>
          <a:p>
            <a:pPr marL="0" marR="190500" lvl="0" indent="0" algn="l" rtl="0">
              <a:lnSpc>
                <a:spcPct val="100000"/>
              </a:lnSpc>
              <a:spcBef>
                <a:spcPts val="1800"/>
              </a:spcBef>
              <a:spcAft>
                <a:spcPts val="0"/>
              </a:spcAft>
              <a:buNone/>
            </a:pPr>
            <a:endParaRPr sz="3867" i="1" dirty="0">
              <a:solidFill>
                <a:schemeClr val="dk1"/>
              </a:solidFill>
              <a:latin typeface="Arial"/>
              <a:ea typeface="Arial"/>
              <a:cs typeface="Arial"/>
              <a:sym typeface="Arial"/>
            </a:endParaRPr>
          </a:p>
          <a:p>
            <a:pPr marL="0" lvl="0" indent="0" algn="l" rtl="0">
              <a:lnSpc>
                <a:spcPct val="90000"/>
              </a:lnSpc>
              <a:spcBef>
                <a:spcPts val="0"/>
              </a:spcBef>
              <a:spcAft>
                <a:spcPts val="0"/>
              </a:spcAft>
              <a:buClr>
                <a:schemeClr val="dk1"/>
              </a:buClr>
              <a:buSzPct val="100000"/>
              <a:buFont typeface="Arial"/>
              <a:buNone/>
            </a:pPr>
            <a:endParaRPr sz="1100" dirty="0">
              <a:solidFill>
                <a:schemeClr val="dk1"/>
              </a:solidFill>
              <a:latin typeface="Calibri"/>
              <a:ea typeface="Calibri"/>
              <a:cs typeface="Calibri"/>
              <a:sym typeface="Calibri"/>
            </a:endParaRPr>
          </a:p>
        </p:txBody>
      </p:sp>
      <p:pic>
        <p:nvPicPr>
          <p:cNvPr id="246" name="Google Shape;246;ge96ad29618_1_14"/>
          <p:cNvPicPr preferRelativeResize="0"/>
          <p:nvPr/>
        </p:nvPicPr>
        <p:blipFill>
          <a:blip r:embed="rId3">
            <a:alphaModFix/>
          </a:blip>
          <a:stretch>
            <a:fillRect/>
          </a:stretch>
        </p:blipFill>
        <p:spPr>
          <a:xfrm>
            <a:off x="3651200" y="2209150"/>
            <a:ext cx="8311025" cy="3757600"/>
          </a:xfrm>
          <a:prstGeom prst="rect">
            <a:avLst/>
          </a:prstGeom>
          <a:noFill/>
          <a:ln w="38100" cap="flat" cmpd="sng">
            <a:solidFill>
              <a:schemeClr val="dk2"/>
            </a:solidFill>
            <a:prstDash val="solid"/>
            <a:round/>
            <a:headEnd type="none" w="sm" len="sm"/>
            <a:tailEnd type="none" w="sm" len="sm"/>
          </a:ln>
        </p:spPr>
      </p:pic>
      <p:sp>
        <p:nvSpPr>
          <p:cNvPr id="247" name="Google Shape;247;ge96ad29618_1_14"/>
          <p:cNvSpPr/>
          <p:nvPr/>
        </p:nvSpPr>
        <p:spPr>
          <a:xfrm>
            <a:off x="476163" y="371102"/>
            <a:ext cx="11239687" cy="80059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dk1"/>
                </a:solidFill>
                <a:latin typeface="Arial"/>
              </a:rPr>
              <a:t>LINEAR REGRESSION</a:t>
            </a:r>
          </a:p>
        </p:txBody>
      </p:sp>
      <p:sp>
        <p:nvSpPr>
          <p:cNvPr id="248" name="Google Shape;248;ge96ad29618_1_14"/>
          <p:cNvSpPr txBox="1"/>
          <p:nvPr/>
        </p:nvSpPr>
        <p:spPr>
          <a:xfrm>
            <a:off x="257175" y="2571750"/>
            <a:ext cx="3114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Avenir"/>
              <a:ea typeface="Avenir"/>
              <a:cs typeface="Avenir"/>
              <a:sym typeface="Avenir"/>
            </a:endParaRPr>
          </a:p>
        </p:txBody>
      </p:sp>
      <p:sp>
        <p:nvSpPr>
          <p:cNvPr id="249" name="Google Shape;249;ge96ad29618_1_14"/>
          <p:cNvSpPr txBox="1"/>
          <p:nvPr/>
        </p:nvSpPr>
        <p:spPr>
          <a:xfrm>
            <a:off x="228600" y="2271600"/>
            <a:ext cx="3114600" cy="3385512"/>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Font typeface="Avenir"/>
              <a:buChar char="●"/>
            </a:pPr>
            <a:r>
              <a:rPr lang="en-US" sz="1600" dirty="0">
                <a:latin typeface="Avenir"/>
                <a:ea typeface="Avenir"/>
                <a:cs typeface="Avenir"/>
                <a:sym typeface="Avenir"/>
              </a:rPr>
              <a:t>Results: </a:t>
            </a:r>
            <a:endParaRPr sz="1600" dirty="0">
              <a:latin typeface="Avenir"/>
              <a:ea typeface="Avenir"/>
              <a:cs typeface="Avenir"/>
              <a:sym typeface="Avenir"/>
            </a:endParaRPr>
          </a:p>
          <a:p>
            <a:pPr marL="914400" lvl="1" indent="-330200" algn="l" rtl="0">
              <a:spcBef>
                <a:spcPts val="0"/>
              </a:spcBef>
              <a:spcAft>
                <a:spcPts val="0"/>
              </a:spcAft>
              <a:buSzPts val="1600"/>
              <a:buFont typeface="Avenir"/>
              <a:buChar char="○"/>
            </a:pPr>
            <a:r>
              <a:rPr lang="en-US" sz="1600" dirty="0">
                <a:latin typeface="Avenir"/>
                <a:ea typeface="Avenir"/>
                <a:cs typeface="Avenir"/>
                <a:sym typeface="Avenir"/>
              </a:rPr>
              <a:t>r squared value = 0.0005</a:t>
            </a:r>
            <a:endParaRPr sz="1600" dirty="0">
              <a:latin typeface="Avenir"/>
              <a:ea typeface="Avenir"/>
              <a:cs typeface="Avenir"/>
              <a:sym typeface="Avenir"/>
            </a:endParaRPr>
          </a:p>
          <a:p>
            <a:pPr marL="914400" lvl="1" indent="-330200" algn="l" rtl="0">
              <a:spcBef>
                <a:spcPts val="0"/>
              </a:spcBef>
              <a:spcAft>
                <a:spcPts val="0"/>
              </a:spcAft>
              <a:buSzPts val="1600"/>
              <a:buFont typeface="Avenir"/>
              <a:buChar char="○"/>
            </a:pPr>
            <a:r>
              <a:rPr lang="en-US" sz="1600" dirty="0">
                <a:latin typeface="Avenir"/>
                <a:ea typeface="Avenir"/>
                <a:cs typeface="Avenir"/>
                <a:sym typeface="Avenir"/>
              </a:rPr>
              <a:t>p value 0.0005</a:t>
            </a:r>
            <a:endParaRPr sz="1600" dirty="0">
              <a:latin typeface="Avenir"/>
              <a:ea typeface="Avenir"/>
              <a:cs typeface="Avenir"/>
              <a:sym typeface="Avenir"/>
            </a:endParaRPr>
          </a:p>
          <a:p>
            <a:pPr marL="457200" lvl="0" indent="-330200" algn="l" rtl="0">
              <a:spcBef>
                <a:spcPts val="0"/>
              </a:spcBef>
              <a:spcAft>
                <a:spcPts val="0"/>
              </a:spcAft>
              <a:buSzPts val="1600"/>
              <a:buFont typeface="Avenir"/>
              <a:buChar char="●"/>
            </a:pPr>
            <a:r>
              <a:rPr lang="en-US" sz="1600" dirty="0">
                <a:latin typeface="Avenir"/>
                <a:ea typeface="Avenir"/>
                <a:cs typeface="Avenir"/>
                <a:sym typeface="Avenir"/>
              </a:rPr>
              <a:t>What this means:</a:t>
            </a:r>
            <a:endParaRPr sz="1600" dirty="0">
              <a:latin typeface="Avenir"/>
              <a:ea typeface="Avenir"/>
              <a:cs typeface="Avenir"/>
              <a:sym typeface="Avenir"/>
            </a:endParaRPr>
          </a:p>
          <a:p>
            <a:pPr marL="914400" lvl="1" indent="-330200" algn="l" rtl="0">
              <a:spcBef>
                <a:spcPts val="0"/>
              </a:spcBef>
              <a:spcAft>
                <a:spcPts val="0"/>
              </a:spcAft>
              <a:buSzPts val="1600"/>
              <a:buFont typeface="Avenir"/>
              <a:buChar char="○"/>
            </a:pPr>
            <a:r>
              <a:rPr lang="en-US" sz="1600" dirty="0">
                <a:latin typeface="Avenir"/>
                <a:ea typeface="Avenir"/>
                <a:cs typeface="Avenir"/>
                <a:sym typeface="Avenir"/>
              </a:rPr>
              <a:t>There is little </a:t>
            </a:r>
            <a:r>
              <a:rPr lang="en-US" sz="1600" dirty="0">
                <a:latin typeface="Arial" panose="020B0604020202020204" pitchFamily="34" charset="0"/>
                <a:ea typeface="Avenir"/>
                <a:cs typeface="Arial" panose="020B0604020202020204" pitchFamily="34" charset="0"/>
                <a:sym typeface="Avenir"/>
              </a:rPr>
              <a:t>correlation</a:t>
            </a:r>
            <a:r>
              <a:rPr lang="en-US" sz="1600" dirty="0">
                <a:latin typeface="Avenir"/>
                <a:ea typeface="Avenir"/>
                <a:cs typeface="Avenir"/>
                <a:sym typeface="Avenir"/>
              </a:rPr>
              <a:t> between QB Rating vs Temperature</a:t>
            </a:r>
            <a:endParaRPr sz="1600" dirty="0">
              <a:latin typeface="Avenir"/>
              <a:ea typeface="Avenir"/>
              <a:cs typeface="Avenir"/>
              <a:sym typeface="Avenir"/>
            </a:endParaRPr>
          </a:p>
          <a:p>
            <a:pPr marL="914400" lvl="1" indent="-330200" algn="l" rtl="0">
              <a:spcBef>
                <a:spcPts val="0"/>
              </a:spcBef>
              <a:spcAft>
                <a:spcPts val="0"/>
              </a:spcAft>
              <a:buSzPts val="1600"/>
              <a:buFont typeface="Avenir"/>
              <a:buChar char="○"/>
            </a:pPr>
            <a:r>
              <a:rPr lang="en-US" sz="1600" dirty="0">
                <a:latin typeface="Avenir"/>
                <a:ea typeface="Avenir"/>
                <a:cs typeface="Avenir"/>
                <a:sym typeface="Avenir"/>
              </a:rPr>
              <a:t>Any estimate of a player’s QB rating based on temperature would only be 0.005 correct</a:t>
            </a:r>
            <a:endParaRPr sz="1600" dirty="0">
              <a:latin typeface="Avenir"/>
              <a:ea typeface="Avenir"/>
              <a:cs typeface="Avenir"/>
              <a:sym typeface="Avenir"/>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e96ad29618_1_24"/>
          <p:cNvSpPr txBox="1">
            <a:spLocks noGrp="1"/>
          </p:cNvSpPr>
          <p:nvPr>
            <p:ph type="body" idx="1"/>
          </p:nvPr>
        </p:nvSpPr>
        <p:spPr>
          <a:xfrm>
            <a:off x="795313" y="1071575"/>
            <a:ext cx="10601400" cy="671700"/>
          </a:xfrm>
          <a:prstGeom prst="rect">
            <a:avLst/>
          </a:prstGeom>
        </p:spPr>
        <p:txBody>
          <a:bodyPr spcFirstLastPara="1" wrap="square" lIns="91425" tIns="45700" rIns="91425" bIns="45700" anchor="t" anchorCtr="0">
            <a:normAutofit fontScale="47500" lnSpcReduction="20000"/>
          </a:bodyPr>
          <a:lstStyle/>
          <a:p>
            <a:pPr marL="0" lvl="0" indent="0" algn="l" rtl="0">
              <a:spcBef>
                <a:spcPts val="400"/>
              </a:spcBef>
              <a:spcAft>
                <a:spcPts val="0"/>
              </a:spcAft>
              <a:buClr>
                <a:schemeClr val="dk1"/>
              </a:buClr>
              <a:buSzPct val="55000"/>
              <a:buFont typeface="Arial"/>
              <a:buNone/>
            </a:pPr>
            <a:endParaRPr b="1" dirty="0"/>
          </a:p>
          <a:p>
            <a:pPr marL="0" lvl="0" indent="0" algn="ctr" rtl="0">
              <a:spcBef>
                <a:spcPts val="400"/>
              </a:spcBef>
              <a:spcAft>
                <a:spcPts val="400"/>
              </a:spcAft>
              <a:buNone/>
            </a:pPr>
            <a:r>
              <a:rPr lang="en-US" sz="3773" b="1" dirty="0"/>
              <a:t>Scatter Plot QB Rating VS Windspeed</a:t>
            </a:r>
            <a:endParaRPr sz="3773" b="1" dirty="0"/>
          </a:p>
        </p:txBody>
      </p:sp>
      <p:sp>
        <p:nvSpPr>
          <p:cNvPr id="255" name="Google Shape;255;ge96ad29618_1_24"/>
          <p:cNvSpPr txBox="1">
            <a:spLocks noGrp="1"/>
          </p:cNvSpPr>
          <p:nvPr>
            <p:ph type="body" idx="2"/>
          </p:nvPr>
        </p:nvSpPr>
        <p:spPr>
          <a:xfrm>
            <a:off x="5184647" y="3273551"/>
            <a:ext cx="6245400" cy="2240400"/>
          </a:xfrm>
          <a:prstGeom prst="rect">
            <a:avLst/>
          </a:prstGeom>
        </p:spPr>
        <p:txBody>
          <a:bodyPr spcFirstLastPara="1" wrap="square" lIns="91425" tIns="45700" rIns="91425" bIns="45700" anchor="t" anchorCtr="0">
            <a:normAutofit/>
          </a:bodyPr>
          <a:lstStyle/>
          <a:p>
            <a:pPr marL="0" lvl="0" indent="0" algn="l" rtl="0">
              <a:spcBef>
                <a:spcPts val="400"/>
              </a:spcBef>
              <a:spcAft>
                <a:spcPts val="400"/>
              </a:spcAft>
              <a:buNone/>
            </a:pPr>
            <a:endParaRPr/>
          </a:p>
        </p:txBody>
      </p:sp>
      <p:sp>
        <p:nvSpPr>
          <p:cNvPr id="256" name="Google Shape;256;ge96ad29618_1_24"/>
          <p:cNvSpPr txBox="1">
            <a:spLocks noGrp="1"/>
          </p:cNvSpPr>
          <p:nvPr>
            <p:ph type="title"/>
          </p:nvPr>
        </p:nvSpPr>
        <p:spPr>
          <a:xfrm>
            <a:off x="342900" y="2071700"/>
            <a:ext cx="4200600" cy="4100100"/>
          </a:xfrm>
          <a:prstGeom prst="rect">
            <a:avLst/>
          </a:prstGeom>
        </p:spPr>
        <p:txBody>
          <a:bodyPr spcFirstLastPara="1" wrap="square" lIns="91425" tIns="45700" rIns="91425" bIns="45700" anchor="t" anchorCtr="0">
            <a:normAutofit/>
          </a:bodyPr>
          <a:lstStyle/>
          <a:p>
            <a:pPr marL="457200" lvl="0" indent="-342900" algn="l" rtl="0">
              <a:spcBef>
                <a:spcPts val="0"/>
              </a:spcBef>
              <a:spcAft>
                <a:spcPts val="0"/>
              </a:spcAft>
              <a:buSzPts val="1800"/>
              <a:buChar char="●"/>
            </a:pPr>
            <a:r>
              <a:rPr lang="en-US" sz="1800" i="0" dirty="0"/>
              <a:t>Results: r squared value = 0.0016</a:t>
            </a:r>
            <a:endParaRPr sz="1800" i="0" dirty="0"/>
          </a:p>
          <a:p>
            <a:pPr marL="0" lvl="0" indent="0" algn="l" rtl="0">
              <a:spcBef>
                <a:spcPts val="0"/>
              </a:spcBef>
              <a:spcAft>
                <a:spcPts val="0"/>
              </a:spcAft>
              <a:buNone/>
            </a:pPr>
            <a:endParaRPr sz="1800" i="0" dirty="0"/>
          </a:p>
          <a:p>
            <a:pPr marL="457200" lvl="0" indent="-342900" algn="l" rtl="0">
              <a:spcBef>
                <a:spcPts val="0"/>
              </a:spcBef>
              <a:spcAft>
                <a:spcPts val="0"/>
              </a:spcAft>
              <a:buSzPts val="1800"/>
              <a:buChar char="●"/>
            </a:pPr>
            <a:r>
              <a:rPr lang="en-US" sz="1800" i="0" dirty="0"/>
              <a:t>What this means: </a:t>
            </a:r>
            <a:endParaRPr sz="1800" i="0" dirty="0"/>
          </a:p>
          <a:p>
            <a:pPr marL="914400" lvl="1" indent="-342900" algn="l" rtl="0">
              <a:spcBef>
                <a:spcPts val="0"/>
              </a:spcBef>
              <a:spcAft>
                <a:spcPts val="0"/>
              </a:spcAft>
              <a:buSzPts val="1800"/>
              <a:buChar char="○"/>
            </a:pPr>
            <a:r>
              <a:rPr lang="en-US" dirty="0"/>
              <a:t>There is little correlation between wind speed and QB rating</a:t>
            </a:r>
            <a:endParaRPr dirty="0"/>
          </a:p>
          <a:p>
            <a:pPr marL="914400" lvl="1" indent="-317500" algn="l" rtl="0">
              <a:spcBef>
                <a:spcPts val="0"/>
              </a:spcBef>
              <a:spcAft>
                <a:spcPts val="0"/>
              </a:spcAft>
              <a:buSzPts val="1400"/>
              <a:buChar char="○"/>
            </a:pPr>
            <a:r>
              <a:rPr lang="en-US" dirty="0"/>
              <a:t>Any estimate of a player’s QB Rating based on wind speed would only be 0.0016 correct</a:t>
            </a:r>
            <a:endParaRPr dirty="0"/>
          </a:p>
        </p:txBody>
      </p:sp>
      <p:pic>
        <p:nvPicPr>
          <p:cNvPr id="257" name="Google Shape;257;ge96ad29618_1_24"/>
          <p:cNvPicPr preferRelativeResize="0"/>
          <p:nvPr/>
        </p:nvPicPr>
        <p:blipFill>
          <a:blip r:embed="rId3">
            <a:alphaModFix/>
          </a:blip>
          <a:stretch>
            <a:fillRect/>
          </a:stretch>
        </p:blipFill>
        <p:spPr>
          <a:xfrm>
            <a:off x="5068752" y="2178050"/>
            <a:ext cx="6477198" cy="4100100"/>
          </a:xfrm>
          <a:prstGeom prst="rect">
            <a:avLst/>
          </a:prstGeom>
          <a:noFill/>
          <a:ln w="38100" cap="flat" cmpd="sng">
            <a:solidFill>
              <a:schemeClr val="dk2"/>
            </a:solidFill>
            <a:prstDash val="solid"/>
            <a:round/>
            <a:headEnd type="none" w="sm" len="sm"/>
            <a:tailEnd type="none" w="sm" len="sm"/>
          </a:ln>
        </p:spPr>
      </p:pic>
      <p:sp>
        <p:nvSpPr>
          <p:cNvPr id="258" name="Google Shape;258;ge96ad29618_1_24"/>
          <p:cNvSpPr/>
          <p:nvPr/>
        </p:nvSpPr>
        <p:spPr>
          <a:xfrm>
            <a:off x="476163" y="371102"/>
            <a:ext cx="11239687" cy="800597"/>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dk1"/>
                </a:solidFill>
                <a:latin typeface="Arial"/>
              </a:rPr>
              <a:t>LINEAR REGRESSION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e96ad29618_1_32"/>
          <p:cNvSpPr txBox="1">
            <a:spLocks noGrp="1"/>
          </p:cNvSpPr>
          <p:nvPr>
            <p:ph type="body" idx="1"/>
          </p:nvPr>
        </p:nvSpPr>
        <p:spPr>
          <a:xfrm>
            <a:off x="476175" y="1259025"/>
            <a:ext cx="10830000" cy="927000"/>
          </a:xfrm>
          <a:prstGeom prst="rect">
            <a:avLst/>
          </a:prstGeom>
        </p:spPr>
        <p:txBody>
          <a:bodyPr spcFirstLastPara="1" wrap="square" lIns="91425" tIns="45700" rIns="91425" bIns="45700" anchor="t" anchorCtr="0">
            <a:normAutofit/>
          </a:bodyPr>
          <a:lstStyle/>
          <a:p>
            <a:pPr marL="0" lvl="0" indent="0" algn="ctr" rtl="0">
              <a:spcBef>
                <a:spcPts val="400"/>
              </a:spcBef>
              <a:spcAft>
                <a:spcPts val="400"/>
              </a:spcAft>
              <a:buNone/>
            </a:pPr>
            <a:r>
              <a:rPr lang="en-US" sz="3400" b="1"/>
              <a:t>Takeaways</a:t>
            </a:r>
            <a:endParaRPr sz="3400" b="1"/>
          </a:p>
        </p:txBody>
      </p:sp>
      <p:sp>
        <p:nvSpPr>
          <p:cNvPr id="264" name="Google Shape;264;ge96ad29618_1_32"/>
          <p:cNvSpPr txBox="1">
            <a:spLocks noGrp="1"/>
          </p:cNvSpPr>
          <p:nvPr>
            <p:ph type="body" idx="2"/>
          </p:nvPr>
        </p:nvSpPr>
        <p:spPr>
          <a:xfrm>
            <a:off x="5184647" y="3273551"/>
            <a:ext cx="6245400" cy="2240400"/>
          </a:xfrm>
          <a:prstGeom prst="rect">
            <a:avLst/>
          </a:prstGeom>
        </p:spPr>
        <p:txBody>
          <a:bodyPr spcFirstLastPara="1" wrap="square" lIns="91425" tIns="45700" rIns="91425" bIns="45700" anchor="t" anchorCtr="0">
            <a:normAutofit/>
          </a:bodyPr>
          <a:lstStyle/>
          <a:p>
            <a:pPr marL="0" lvl="0" indent="0" algn="l" rtl="0">
              <a:spcBef>
                <a:spcPts val="400"/>
              </a:spcBef>
              <a:spcAft>
                <a:spcPts val="400"/>
              </a:spcAft>
              <a:buNone/>
            </a:pPr>
            <a:endParaRPr/>
          </a:p>
        </p:txBody>
      </p:sp>
      <p:sp>
        <p:nvSpPr>
          <p:cNvPr id="265" name="Google Shape;265;ge96ad29618_1_32"/>
          <p:cNvSpPr txBox="1">
            <a:spLocks noGrp="1"/>
          </p:cNvSpPr>
          <p:nvPr>
            <p:ph type="title"/>
          </p:nvPr>
        </p:nvSpPr>
        <p:spPr>
          <a:xfrm>
            <a:off x="887525" y="2816350"/>
            <a:ext cx="3741600" cy="3627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2000" dirty="0"/>
              <a:t>P values cannot be used to reject/accept our hypotheses</a:t>
            </a:r>
            <a:endParaRPr sz="2000" dirty="0"/>
          </a:p>
        </p:txBody>
      </p:sp>
      <p:pic>
        <p:nvPicPr>
          <p:cNvPr id="266" name="Google Shape;266;ge96ad29618_1_32"/>
          <p:cNvPicPr preferRelativeResize="0"/>
          <p:nvPr/>
        </p:nvPicPr>
        <p:blipFill>
          <a:blip r:embed="rId3">
            <a:alphaModFix/>
          </a:blip>
          <a:stretch>
            <a:fillRect/>
          </a:stretch>
        </p:blipFill>
        <p:spPr>
          <a:xfrm>
            <a:off x="4922801" y="2816350"/>
            <a:ext cx="6951050" cy="3492175"/>
          </a:xfrm>
          <a:prstGeom prst="rect">
            <a:avLst/>
          </a:prstGeom>
          <a:noFill/>
          <a:ln w="38100" cap="flat" cmpd="sng">
            <a:solidFill>
              <a:schemeClr val="dk2"/>
            </a:solidFill>
            <a:prstDash val="solid"/>
            <a:round/>
            <a:headEnd type="none" w="sm" len="sm"/>
            <a:tailEnd type="none" w="sm" len="sm"/>
          </a:ln>
        </p:spPr>
      </p:pic>
      <p:sp>
        <p:nvSpPr>
          <p:cNvPr id="267" name="Google Shape;267;ge96ad29618_1_32"/>
          <p:cNvSpPr/>
          <p:nvPr/>
        </p:nvSpPr>
        <p:spPr>
          <a:xfrm>
            <a:off x="476163" y="371102"/>
            <a:ext cx="11239687" cy="800597"/>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dk1"/>
                </a:solidFill>
                <a:latin typeface="Arial"/>
              </a:rPr>
              <a:t>LINEAR REGRESSION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0"/>
        <p:cNvGrpSpPr/>
        <p:nvPr/>
      </p:nvGrpSpPr>
      <p:grpSpPr>
        <a:xfrm>
          <a:off x="0" y="0"/>
          <a:ext cx="0" cy="0"/>
          <a:chOff x="0" y="0"/>
          <a:chExt cx="0" cy="0"/>
        </a:xfrm>
      </p:grpSpPr>
      <p:sp>
        <p:nvSpPr>
          <p:cNvPr id="111" name="Google Shape;111;p2"/>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Avenir"/>
              <a:cs typeface="Arial" panose="020B0604020202020204" pitchFamily="34" charset="0"/>
              <a:sym typeface="Avenir"/>
            </a:endParaRPr>
          </a:p>
        </p:txBody>
      </p:sp>
      <p:sp>
        <p:nvSpPr>
          <p:cNvPr id="112" name="Google Shape;112;p2"/>
          <p:cNvSpPr txBox="1">
            <a:spLocks noGrp="1"/>
          </p:cNvSpPr>
          <p:nvPr>
            <p:ph type="title"/>
          </p:nvPr>
        </p:nvSpPr>
        <p:spPr>
          <a:xfrm>
            <a:off x="1068496" y="1063256"/>
            <a:ext cx="10355403" cy="154010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62626"/>
              </a:buClr>
              <a:buSzPts val="6000"/>
              <a:buFont typeface="Arial"/>
              <a:buNone/>
            </a:pPr>
            <a:r>
              <a:rPr lang="en-US"/>
              <a:t>Purpose:</a:t>
            </a:r>
            <a:endParaRPr/>
          </a:p>
        </p:txBody>
      </p:sp>
      <p:cxnSp>
        <p:nvCxnSpPr>
          <p:cNvPr id="113" name="Google Shape;113;p2"/>
          <p:cNvCxnSpPr/>
          <p:nvPr/>
        </p:nvCxnSpPr>
        <p:spPr>
          <a:xfrm>
            <a:off x="758952" y="1143293"/>
            <a:ext cx="0" cy="5714707"/>
          </a:xfrm>
          <a:prstGeom prst="straightConnector1">
            <a:avLst/>
          </a:prstGeom>
          <a:noFill/>
          <a:ln w="19050" cap="flat" cmpd="sng">
            <a:solidFill>
              <a:srgbClr val="262626"/>
            </a:solidFill>
            <a:prstDash val="solid"/>
            <a:miter lim="800000"/>
            <a:headEnd type="none" w="sm" len="sm"/>
            <a:tailEnd type="none" w="sm" len="sm"/>
          </a:ln>
        </p:spPr>
      </p:cxnSp>
      <p:sp>
        <p:nvSpPr>
          <p:cNvPr id="114" name="Google Shape;114;p2"/>
          <p:cNvSpPr txBox="1">
            <a:spLocks noGrp="1"/>
          </p:cNvSpPr>
          <p:nvPr>
            <p:ph type="body" idx="1"/>
          </p:nvPr>
        </p:nvSpPr>
        <p:spPr>
          <a:xfrm>
            <a:off x="1068495" y="2603362"/>
            <a:ext cx="8706125" cy="3999352"/>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262626"/>
              </a:buClr>
              <a:buSzPts val="2000"/>
              <a:buChar char="•"/>
            </a:pPr>
            <a:r>
              <a:rPr lang="en-US" b="1" dirty="0"/>
              <a:t>We are interested in the possible relationships between certain weather conditions and its effect on quarterback performance.</a:t>
            </a:r>
            <a:endParaRPr dirty="0"/>
          </a:p>
          <a:p>
            <a:pPr marL="182880" lvl="0" indent="-55879" algn="l" rtl="0">
              <a:lnSpc>
                <a:spcPct val="110000"/>
              </a:lnSpc>
              <a:spcBef>
                <a:spcPts val="800"/>
              </a:spcBef>
              <a:spcAft>
                <a:spcPts val="0"/>
              </a:spcAft>
              <a:buClr>
                <a:srgbClr val="262626"/>
              </a:buClr>
              <a:buSzPts val="2000"/>
              <a:buNone/>
            </a:pPr>
            <a:endParaRPr b="1" dirty="0"/>
          </a:p>
          <a:p>
            <a:pPr marL="182880" lvl="0" indent="-182880" algn="l" rtl="0">
              <a:lnSpc>
                <a:spcPct val="110000"/>
              </a:lnSpc>
              <a:spcBef>
                <a:spcPts val="800"/>
              </a:spcBef>
              <a:spcAft>
                <a:spcPts val="0"/>
              </a:spcAft>
              <a:buClr>
                <a:srgbClr val="262626"/>
              </a:buClr>
              <a:buSzPts val="1400"/>
              <a:buChar char="•"/>
            </a:pPr>
            <a:r>
              <a:rPr lang="en-US" sz="1400" b="1"/>
              <a:t>Alternative Hypothesis</a:t>
            </a:r>
            <a:r>
              <a:rPr lang="en-US" sz="1400"/>
              <a:t>: </a:t>
            </a:r>
            <a:r>
              <a:rPr lang="en-US" sz="1400">
                <a:solidFill>
                  <a:srgbClr val="1D1C1D"/>
                </a:solidFill>
                <a:latin typeface="Lato"/>
                <a:ea typeface="Lato"/>
                <a:cs typeface="Lato"/>
                <a:sym typeface="Lato"/>
              </a:rPr>
              <a:t>If adverse weather conditions are related to quarterback-performance then extremes in temperature, precipitation or high winds will result in poorer performances in comparison to neutral weather conditions</a:t>
            </a:r>
            <a:endParaRPr/>
          </a:p>
          <a:p>
            <a:pPr marL="0" lvl="0" indent="0" algn="l" rtl="0">
              <a:lnSpc>
                <a:spcPct val="110000"/>
              </a:lnSpc>
              <a:spcBef>
                <a:spcPts val="800"/>
              </a:spcBef>
              <a:spcAft>
                <a:spcPts val="0"/>
              </a:spcAft>
              <a:buClr>
                <a:srgbClr val="262626"/>
              </a:buClr>
              <a:buSzPts val="2000"/>
              <a:buNone/>
            </a:pPr>
            <a:endParaRPr b="1" dirty="0"/>
          </a:p>
          <a:p>
            <a:pPr marL="182880" lvl="0" indent="-182880" algn="l" rtl="0">
              <a:lnSpc>
                <a:spcPct val="110000"/>
              </a:lnSpc>
              <a:spcBef>
                <a:spcPts val="800"/>
              </a:spcBef>
              <a:spcAft>
                <a:spcPts val="0"/>
              </a:spcAft>
              <a:buClr>
                <a:srgbClr val="262626"/>
              </a:buClr>
              <a:buSzPts val="1400"/>
              <a:buChar char="•"/>
            </a:pPr>
            <a:r>
              <a:rPr lang="en-US" sz="1400" b="1" dirty="0"/>
              <a:t>Null Hypothesis</a:t>
            </a:r>
            <a:r>
              <a:rPr lang="en-US" sz="1400" dirty="0"/>
              <a:t>: </a:t>
            </a:r>
            <a:r>
              <a:rPr lang="en-US" sz="1400" b="0" i="0" dirty="0">
                <a:solidFill>
                  <a:srgbClr val="1D1C1D"/>
                </a:solidFill>
                <a:latin typeface="Lato"/>
                <a:ea typeface="Lato"/>
                <a:cs typeface="Lato"/>
                <a:sym typeface="Lato"/>
              </a:rPr>
              <a:t>If weather is not related to the performance of quarterbacks, game statistics will not be significantly different when playing in adverse weather conditions</a:t>
            </a:r>
            <a:r>
              <a:rPr lang="en-US" sz="1400" dirty="0">
                <a:solidFill>
                  <a:srgbClr val="1D1C1D"/>
                </a:solidFill>
                <a:latin typeface="Lato"/>
                <a:ea typeface="Lato"/>
                <a:cs typeface="Lato"/>
                <a:sym typeface="Lato"/>
              </a:rPr>
              <a:t> vs neutral</a:t>
            </a:r>
            <a:endParaRPr dirty="0"/>
          </a:p>
          <a:p>
            <a:pPr marL="0" lvl="0" indent="0" algn="l" rtl="0">
              <a:lnSpc>
                <a:spcPct val="110000"/>
              </a:lnSpc>
              <a:spcBef>
                <a:spcPts val="800"/>
              </a:spcBef>
              <a:spcAft>
                <a:spcPts val="0"/>
              </a:spcAft>
              <a:buClr>
                <a:srgbClr val="262626"/>
              </a:buClr>
              <a:buSzPts val="1400"/>
              <a:buNone/>
            </a:pPr>
            <a:endParaRPr sz="1400" b="0" i="0" dirty="0">
              <a:solidFill>
                <a:srgbClr val="1D1C1D"/>
              </a:solidFill>
              <a:latin typeface="Lato"/>
              <a:ea typeface="Lato"/>
              <a:cs typeface="Lato"/>
              <a:sym typeface="Lato"/>
            </a:endParaRPr>
          </a:p>
          <a:p>
            <a:pPr marL="0" lvl="0" indent="0" algn="l" rtl="0">
              <a:lnSpc>
                <a:spcPct val="110000"/>
              </a:lnSpc>
              <a:spcBef>
                <a:spcPts val="800"/>
              </a:spcBef>
              <a:spcAft>
                <a:spcPts val="0"/>
              </a:spcAft>
              <a:buClr>
                <a:srgbClr val="262626"/>
              </a:buClr>
              <a:buSzPts val="2000"/>
              <a:buNone/>
            </a:pPr>
            <a:endParaRPr dirty="0"/>
          </a:p>
        </p:txBody>
      </p:sp>
      <p:sp>
        <p:nvSpPr>
          <p:cNvPr id="115" name="Google Shape;115;p2"/>
          <p:cNvSpPr/>
          <p:nvPr/>
        </p:nvSpPr>
        <p:spPr>
          <a:xfrm>
            <a:off x="11784011" y="5783564"/>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e97742e9ad_3_13"/>
          <p:cNvSpPr/>
          <p:nvPr/>
        </p:nvSpPr>
        <p:spPr>
          <a:xfrm>
            <a:off x="229550" y="726247"/>
            <a:ext cx="11239338" cy="39290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dk1"/>
                </a:solidFill>
                <a:latin typeface="Arial"/>
              </a:rPr>
              <a:t>A CLOSER LOOK AT WEATHER EXTREMES...</a:t>
            </a:r>
          </a:p>
        </p:txBody>
      </p:sp>
      <p:pic>
        <p:nvPicPr>
          <p:cNvPr id="273" name="Google Shape;273;ge97742e9ad_3_13"/>
          <p:cNvPicPr preferRelativeResize="0"/>
          <p:nvPr/>
        </p:nvPicPr>
        <p:blipFill>
          <a:blip r:embed="rId3">
            <a:alphaModFix/>
          </a:blip>
          <a:stretch>
            <a:fillRect/>
          </a:stretch>
        </p:blipFill>
        <p:spPr>
          <a:xfrm>
            <a:off x="349750" y="1248363"/>
            <a:ext cx="5324051" cy="3547975"/>
          </a:xfrm>
          <a:prstGeom prst="rect">
            <a:avLst/>
          </a:prstGeom>
          <a:noFill/>
          <a:ln>
            <a:noFill/>
          </a:ln>
        </p:spPr>
      </p:pic>
      <p:pic>
        <p:nvPicPr>
          <p:cNvPr id="274" name="Google Shape;274;ge97742e9ad_3_13"/>
          <p:cNvPicPr preferRelativeResize="0"/>
          <p:nvPr/>
        </p:nvPicPr>
        <p:blipFill>
          <a:blip r:embed="rId4">
            <a:alphaModFix/>
          </a:blip>
          <a:stretch>
            <a:fillRect/>
          </a:stretch>
        </p:blipFill>
        <p:spPr>
          <a:xfrm>
            <a:off x="6187000" y="1271550"/>
            <a:ext cx="5843851" cy="3501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9"/>
          <p:cNvSpPr txBox="1">
            <a:spLocks noGrp="1"/>
          </p:cNvSpPr>
          <p:nvPr>
            <p:ph type="title"/>
          </p:nvPr>
        </p:nvSpPr>
        <p:spPr>
          <a:xfrm>
            <a:off x="372175" y="6083098"/>
            <a:ext cx="11250300" cy="774900"/>
          </a:xfrm>
          <a:prstGeom prst="rect">
            <a:avLst/>
          </a:prstGeom>
          <a:noFill/>
          <a:ln>
            <a:noFill/>
          </a:ln>
        </p:spPr>
        <p:txBody>
          <a:bodyPr spcFirstLastPara="1" wrap="square" lIns="91425" tIns="45700" rIns="91425" bIns="45700" anchor="t" anchorCtr="0">
            <a:normAutofit fontScale="90000"/>
          </a:bodyPr>
          <a:lstStyle/>
          <a:p>
            <a:pPr marL="0" lvl="0" indent="0" algn="ctr" rtl="0">
              <a:lnSpc>
                <a:spcPct val="90000"/>
              </a:lnSpc>
              <a:spcBef>
                <a:spcPts val="0"/>
              </a:spcBef>
              <a:spcAft>
                <a:spcPts val="0"/>
              </a:spcAft>
              <a:buClr>
                <a:srgbClr val="262626"/>
              </a:buClr>
              <a:buSzPct val="100000"/>
              <a:buFont typeface="Arial"/>
              <a:buNone/>
            </a:pPr>
            <a:r>
              <a:rPr lang="en-US" sz="4800"/>
              <a:t>QB Rating vs Temp, Wind speed, and Rain </a:t>
            </a:r>
            <a:endParaRPr/>
          </a:p>
        </p:txBody>
      </p:sp>
      <p:pic>
        <p:nvPicPr>
          <p:cNvPr id="280" name="Google Shape;280;p9"/>
          <p:cNvPicPr preferRelativeResize="0"/>
          <p:nvPr/>
        </p:nvPicPr>
        <p:blipFill>
          <a:blip r:embed="rId3">
            <a:alphaModFix/>
          </a:blip>
          <a:stretch>
            <a:fillRect/>
          </a:stretch>
        </p:blipFill>
        <p:spPr>
          <a:xfrm>
            <a:off x="-19137" y="-39473"/>
            <a:ext cx="3196775" cy="2453203"/>
          </a:xfrm>
          <a:prstGeom prst="rect">
            <a:avLst/>
          </a:prstGeom>
          <a:noFill/>
          <a:ln>
            <a:noFill/>
          </a:ln>
        </p:spPr>
      </p:pic>
      <p:pic>
        <p:nvPicPr>
          <p:cNvPr id="281" name="Google Shape;281;p9"/>
          <p:cNvPicPr preferRelativeResize="0"/>
          <p:nvPr/>
        </p:nvPicPr>
        <p:blipFill>
          <a:blip r:embed="rId4">
            <a:alphaModFix/>
          </a:blip>
          <a:stretch>
            <a:fillRect/>
          </a:stretch>
        </p:blipFill>
        <p:spPr>
          <a:xfrm>
            <a:off x="3935265" y="2"/>
            <a:ext cx="3196784" cy="2453203"/>
          </a:xfrm>
          <a:prstGeom prst="rect">
            <a:avLst/>
          </a:prstGeom>
          <a:noFill/>
          <a:ln>
            <a:noFill/>
          </a:ln>
        </p:spPr>
      </p:pic>
      <p:pic>
        <p:nvPicPr>
          <p:cNvPr id="282" name="Google Shape;282;p9"/>
          <p:cNvPicPr preferRelativeResize="0"/>
          <p:nvPr/>
        </p:nvPicPr>
        <p:blipFill>
          <a:blip r:embed="rId5">
            <a:alphaModFix/>
          </a:blip>
          <a:stretch>
            <a:fillRect/>
          </a:stretch>
        </p:blipFill>
        <p:spPr>
          <a:xfrm>
            <a:off x="3991500" y="2898825"/>
            <a:ext cx="3196796" cy="2453203"/>
          </a:xfrm>
          <a:prstGeom prst="rect">
            <a:avLst/>
          </a:prstGeom>
          <a:noFill/>
          <a:ln>
            <a:noFill/>
          </a:ln>
        </p:spPr>
      </p:pic>
      <p:pic>
        <p:nvPicPr>
          <p:cNvPr id="283" name="Google Shape;283;p9"/>
          <p:cNvPicPr preferRelativeResize="0"/>
          <p:nvPr/>
        </p:nvPicPr>
        <p:blipFill>
          <a:blip r:embed="rId6">
            <a:alphaModFix/>
          </a:blip>
          <a:stretch>
            <a:fillRect/>
          </a:stretch>
        </p:blipFill>
        <p:spPr>
          <a:xfrm>
            <a:off x="-19136" y="2898814"/>
            <a:ext cx="3352938" cy="2453203"/>
          </a:xfrm>
          <a:prstGeom prst="rect">
            <a:avLst/>
          </a:prstGeom>
          <a:noFill/>
          <a:ln>
            <a:noFill/>
          </a:ln>
        </p:spPr>
      </p:pic>
      <p:sp>
        <p:nvSpPr>
          <p:cNvPr id="284" name="Google Shape;284;p9"/>
          <p:cNvSpPr txBox="1"/>
          <p:nvPr/>
        </p:nvSpPr>
        <p:spPr>
          <a:xfrm>
            <a:off x="157339" y="5261609"/>
            <a:ext cx="3000000" cy="6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chemeClr val="dk1"/>
                </a:solidFill>
                <a:highlight>
                  <a:srgbClr val="FFFFFF"/>
                </a:highlight>
              </a:rPr>
              <a:t>pvalue=0.8246792142992982</a:t>
            </a:r>
            <a:endParaRPr sz="1050">
              <a:solidFill>
                <a:schemeClr val="dk1"/>
              </a:solidFill>
              <a:highlight>
                <a:srgbClr val="FFFFFF"/>
              </a:highlight>
            </a:endParaRPr>
          </a:p>
          <a:p>
            <a:pPr marL="0" lvl="0" indent="0" algn="l" rtl="0">
              <a:spcBef>
                <a:spcPts val="0"/>
              </a:spcBef>
              <a:spcAft>
                <a:spcPts val="0"/>
              </a:spcAft>
              <a:buNone/>
            </a:pPr>
            <a:r>
              <a:rPr lang="en-US" sz="1050">
                <a:solidFill>
                  <a:schemeClr val="dk1"/>
                </a:solidFill>
                <a:highlight>
                  <a:srgbClr val="FFFFFF"/>
                </a:highlight>
              </a:rPr>
              <a:t>Variance = 263.239413687631</a:t>
            </a:r>
            <a:endParaRPr sz="1050">
              <a:solidFill>
                <a:schemeClr val="dk1"/>
              </a:solidFill>
              <a:highlight>
                <a:srgbClr val="FFFFFF"/>
              </a:highlight>
            </a:endParaRPr>
          </a:p>
          <a:p>
            <a:pPr marL="0" lvl="0" indent="0" algn="l" rtl="0">
              <a:lnSpc>
                <a:spcPct val="115000"/>
              </a:lnSpc>
              <a:spcBef>
                <a:spcPts val="0"/>
              </a:spcBef>
              <a:spcAft>
                <a:spcPts val="0"/>
              </a:spcAft>
              <a:buNone/>
            </a:pPr>
            <a:r>
              <a:rPr lang="en-US" sz="1050">
                <a:solidFill>
                  <a:schemeClr val="dk1"/>
                </a:solidFill>
                <a:highlight>
                  <a:srgbClr val="FFFFFF"/>
                </a:highlight>
              </a:rPr>
              <a:t>Standard Deviation = 16.22465450133318</a:t>
            </a:r>
            <a:endParaRPr sz="1050">
              <a:solidFill>
                <a:schemeClr val="dk1"/>
              </a:solidFill>
              <a:highlight>
                <a:srgbClr val="FFFFFF"/>
              </a:highlight>
            </a:endParaRPr>
          </a:p>
        </p:txBody>
      </p:sp>
      <p:sp>
        <p:nvSpPr>
          <p:cNvPr id="285" name="Google Shape;285;p9"/>
          <p:cNvSpPr txBox="1"/>
          <p:nvPr/>
        </p:nvSpPr>
        <p:spPr>
          <a:xfrm>
            <a:off x="4277314" y="5536547"/>
            <a:ext cx="3000000" cy="69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pvalue=0.6925400654953082</a:t>
            </a:r>
            <a:endParaRPr sz="1050">
              <a:solidFill>
                <a:schemeClr val="dk1"/>
              </a:solidFill>
              <a:highlight>
                <a:srgbClr val="FFFFFF"/>
              </a:highlight>
            </a:endParaRPr>
          </a:p>
          <a:p>
            <a:pPr marL="0" lvl="0" indent="0" algn="l" rtl="0">
              <a:spcBef>
                <a:spcPts val="0"/>
              </a:spcBef>
              <a:spcAft>
                <a:spcPts val="0"/>
              </a:spcAft>
              <a:buNone/>
            </a:pPr>
            <a:r>
              <a:rPr lang="en-US" sz="1050">
                <a:solidFill>
                  <a:schemeClr val="dk1"/>
                </a:solidFill>
                <a:highlight>
                  <a:srgbClr val="FFFFFF"/>
                </a:highlight>
              </a:rPr>
              <a:t>Variance = 445.8688657552428</a:t>
            </a:r>
            <a:endParaRPr sz="1050">
              <a:solidFill>
                <a:schemeClr val="dk1"/>
              </a:solidFill>
              <a:highlight>
                <a:srgbClr val="FFFFFF"/>
              </a:highlight>
            </a:endParaRPr>
          </a:p>
          <a:p>
            <a:pPr marL="0" lvl="0" indent="0" algn="l" rtl="0">
              <a:spcBef>
                <a:spcPts val="0"/>
              </a:spcBef>
              <a:spcAft>
                <a:spcPts val="0"/>
              </a:spcAft>
              <a:buNone/>
            </a:pPr>
            <a:r>
              <a:rPr lang="en-US" sz="1050">
                <a:solidFill>
                  <a:schemeClr val="dk1"/>
                </a:solidFill>
                <a:highlight>
                  <a:srgbClr val="FFFFFF"/>
                </a:highlight>
              </a:rPr>
              <a:t>Standard Deviation = 21.115607160468837</a:t>
            </a:r>
            <a:endParaRPr sz="1050">
              <a:solidFill>
                <a:schemeClr val="dk1"/>
              </a:solidFill>
              <a:highlight>
                <a:srgbClr val="FFFFFF"/>
              </a:highlight>
            </a:endParaRPr>
          </a:p>
        </p:txBody>
      </p:sp>
      <p:sp>
        <p:nvSpPr>
          <p:cNvPr id="286" name="Google Shape;286;p9"/>
          <p:cNvSpPr txBox="1"/>
          <p:nvPr/>
        </p:nvSpPr>
        <p:spPr>
          <a:xfrm>
            <a:off x="157339" y="2298850"/>
            <a:ext cx="3000000" cy="6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50">
                <a:solidFill>
                  <a:schemeClr val="dk1"/>
                </a:solidFill>
                <a:highlight>
                  <a:srgbClr val="FFFFFF"/>
                </a:highlight>
              </a:rPr>
              <a:t>pvalue=0.6947630076094631</a:t>
            </a:r>
            <a:endParaRPr sz="1050">
              <a:solidFill>
                <a:schemeClr val="dk1"/>
              </a:solidFill>
              <a:highlight>
                <a:srgbClr val="FFFFFF"/>
              </a:highlight>
            </a:endParaRPr>
          </a:p>
          <a:p>
            <a:pPr marL="0" lvl="0" indent="0" algn="l" rtl="0">
              <a:spcBef>
                <a:spcPts val="0"/>
              </a:spcBef>
              <a:spcAft>
                <a:spcPts val="0"/>
              </a:spcAft>
              <a:buNone/>
            </a:pPr>
            <a:r>
              <a:rPr lang="en-US" sz="1050">
                <a:solidFill>
                  <a:schemeClr val="dk1"/>
                </a:solidFill>
                <a:highlight>
                  <a:srgbClr val="FFFFFF"/>
                </a:highlight>
              </a:rPr>
              <a:t>Variance = 700.6024744365968</a:t>
            </a:r>
            <a:endParaRPr sz="1050">
              <a:solidFill>
                <a:schemeClr val="dk1"/>
              </a:solidFill>
              <a:highlight>
                <a:srgbClr val="FFFFFF"/>
              </a:highlight>
            </a:endParaRPr>
          </a:p>
          <a:p>
            <a:pPr marL="0" lvl="0" indent="0" algn="l" rtl="0">
              <a:lnSpc>
                <a:spcPct val="115000"/>
              </a:lnSpc>
              <a:spcBef>
                <a:spcPts val="0"/>
              </a:spcBef>
              <a:spcAft>
                <a:spcPts val="0"/>
              </a:spcAft>
              <a:buNone/>
            </a:pPr>
            <a:r>
              <a:rPr lang="en-US" sz="1050">
                <a:solidFill>
                  <a:schemeClr val="dk1"/>
                </a:solidFill>
                <a:highlight>
                  <a:srgbClr val="FFFFFF"/>
                </a:highlight>
              </a:rPr>
              <a:t>Standard Deviation = 26.46889635849211</a:t>
            </a:r>
            <a:endParaRPr sz="1050">
              <a:solidFill>
                <a:schemeClr val="dk1"/>
              </a:solidFill>
              <a:highlight>
                <a:srgbClr val="FFFFFF"/>
              </a:highlight>
            </a:endParaRPr>
          </a:p>
        </p:txBody>
      </p:sp>
      <p:sp>
        <p:nvSpPr>
          <p:cNvPr id="287" name="Google Shape;287;p9"/>
          <p:cNvSpPr txBox="1"/>
          <p:nvPr/>
        </p:nvSpPr>
        <p:spPr>
          <a:xfrm>
            <a:off x="4188289" y="2286691"/>
            <a:ext cx="3000000" cy="69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1050">
                <a:solidFill>
                  <a:schemeClr val="dk1"/>
                </a:solidFill>
                <a:highlight>
                  <a:srgbClr val="FFFFFF"/>
                </a:highlight>
              </a:rPr>
              <a:t>pvalue=0.6925400654953082</a:t>
            </a:r>
            <a:endParaRPr sz="1050">
              <a:solidFill>
                <a:schemeClr val="dk1"/>
              </a:solidFill>
              <a:highlight>
                <a:srgbClr val="FFFFFF"/>
              </a:highlight>
            </a:endParaRPr>
          </a:p>
          <a:p>
            <a:pPr marL="0" lvl="0" indent="0" algn="l" rtl="0">
              <a:spcBef>
                <a:spcPts val="0"/>
              </a:spcBef>
              <a:spcAft>
                <a:spcPts val="0"/>
              </a:spcAft>
              <a:buNone/>
            </a:pPr>
            <a:r>
              <a:rPr lang="en-US" sz="1050">
                <a:solidFill>
                  <a:schemeClr val="dk1"/>
                </a:solidFill>
                <a:highlight>
                  <a:srgbClr val="FFFFFF"/>
                </a:highlight>
              </a:rPr>
              <a:t>Variance = 838.7517048753682</a:t>
            </a:r>
            <a:endParaRPr sz="1050">
              <a:solidFill>
                <a:schemeClr val="dk1"/>
              </a:solidFill>
              <a:highlight>
                <a:srgbClr val="FFFFFF"/>
              </a:highlight>
            </a:endParaRPr>
          </a:p>
          <a:p>
            <a:pPr marL="0" lvl="0" indent="0" algn="l" rtl="0">
              <a:spcBef>
                <a:spcPts val="0"/>
              </a:spcBef>
              <a:spcAft>
                <a:spcPts val="0"/>
              </a:spcAft>
              <a:buNone/>
            </a:pPr>
            <a:r>
              <a:rPr lang="en-US" sz="1050">
                <a:solidFill>
                  <a:schemeClr val="dk1"/>
                </a:solidFill>
                <a:highlight>
                  <a:srgbClr val="FFFFFF"/>
                </a:highlight>
              </a:rPr>
              <a:t>Standard Deviation = 28.961210348936874</a:t>
            </a:r>
            <a:endParaRPr sz="1050">
              <a:solidFill>
                <a:schemeClr val="dk1"/>
              </a:solidFill>
              <a:highlight>
                <a:srgbClr val="FFFFFF"/>
              </a:highlight>
            </a:endParaRPr>
          </a:p>
        </p:txBody>
      </p:sp>
      <p:pic>
        <p:nvPicPr>
          <p:cNvPr id="288" name="Google Shape;288;p9"/>
          <p:cNvPicPr preferRelativeResize="0"/>
          <p:nvPr/>
        </p:nvPicPr>
        <p:blipFill>
          <a:blip r:embed="rId7">
            <a:alphaModFix/>
          </a:blip>
          <a:stretch>
            <a:fillRect/>
          </a:stretch>
        </p:blipFill>
        <p:spPr>
          <a:xfrm>
            <a:off x="7846000" y="152400"/>
            <a:ext cx="4193600" cy="4848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e96a7b0a3a_4_108"/>
          <p:cNvSpPr txBox="1"/>
          <p:nvPr/>
        </p:nvSpPr>
        <p:spPr>
          <a:xfrm>
            <a:off x="0" y="0"/>
            <a:ext cx="7913700" cy="7080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400"/>
              </a:spcBef>
              <a:spcAft>
                <a:spcPts val="400"/>
              </a:spcAft>
              <a:buNone/>
            </a:pPr>
            <a:r>
              <a:rPr lang="en-US" sz="3400">
                <a:solidFill>
                  <a:srgbClr val="262626"/>
                </a:solidFill>
                <a:latin typeface="Avenir"/>
                <a:ea typeface="Avenir"/>
                <a:cs typeface="Avenir"/>
                <a:sym typeface="Avenir"/>
              </a:rPr>
              <a:t>Individual Player Analysis Wind Speed</a:t>
            </a:r>
            <a:endParaRPr/>
          </a:p>
        </p:txBody>
      </p:sp>
      <p:pic>
        <p:nvPicPr>
          <p:cNvPr id="294" name="Google Shape;294;ge96a7b0a3a_4_108"/>
          <p:cNvPicPr preferRelativeResize="0"/>
          <p:nvPr/>
        </p:nvPicPr>
        <p:blipFill>
          <a:blip r:embed="rId3">
            <a:alphaModFix/>
          </a:blip>
          <a:stretch>
            <a:fillRect/>
          </a:stretch>
        </p:blipFill>
        <p:spPr>
          <a:xfrm>
            <a:off x="0" y="707975"/>
            <a:ext cx="4034750" cy="3038846"/>
          </a:xfrm>
          <a:prstGeom prst="rect">
            <a:avLst/>
          </a:prstGeom>
          <a:noFill/>
          <a:ln>
            <a:noFill/>
          </a:ln>
        </p:spPr>
      </p:pic>
      <p:pic>
        <p:nvPicPr>
          <p:cNvPr id="295" name="Google Shape;295;ge96a7b0a3a_4_108"/>
          <p:cNvPicPr preferRelativeResize="0"/>
          <p:nvPr/>
        </p:nvPicPr>
        <p:blipFill>
          <a:blip r:embed="rId4">
            <a:alphaModFix/>
          </a:blip>
          <a:stretch>
            <a:fillRect/>
          </a:stretch>
        </p:blipFill>
        <p:spPr>
          <a:xfrm>
            <a:off x="4122500" y="708000"/>
            <a:ext cx="4034750" cy="3038811"/>
          </a:xfrm>
          <a:prstGeom prst="rect">
            <a:avLst/>
          </a:prstGeom>
          <a:noFill/>
          <a:ln>
            <a:noFill/>
          </a:ln>
        </p:spPr>
      </p:pic>
      <p:pic>
        <p:nvPicPr>
          <p:cNvPr id="296" name="Google Shape;296;ge96a7b0a3a_4_108"/>
          <p:cNvPicPr preferRelativeResize="0"/>
          <p:nvPr/>
        </p:nvPicPr>
        <p:blipFill>
          <a:blip r:embed="rId5">
            <a:alphaModFix/>
          </a:blip>
          <a:stretch>
            <a:fillRect/>
          </a:stretch>
        </p:blipFill>
        <p:spPr>
          <a:xfrm>
            <a:off x="8196725" y="715950"/>
            <a:ext cx="4034749" cy="3022881"/>
          </a:xfrm>
          <a:prstGeom prst="rect">
            <a:avLst/>
          </a:prstGeom>
          <a:noFill/>
          <a:ln>
            <a:noFill/>
          </a:ln>
        </p:spPr>
      </p:pic>
      <p:pic>
        <p:nvPicPr>
          <p:cNvPr id="297" name="Google Shape;297;ge96a7b0a3a_4_108"/>
          <p:cNvPicPr preferRelativeResize="0"/>
          <p:nvPr/>
        </p:nvPicPr>
        <p:blipFill rotWithShape="1">
          <a:blip r:embed="rId6">
            <a:alphaModFix/>
          </a:blip>
          <a:srcRect l="11276"/>
          <a:stretch/>
        </p:blipFill>
        <p:spPr>
          <a:xfrm>
            <a:off x="4677250" y="3776000"/>
            <a:ext cx="7514749" cy="2817750"/>
          </a:xfrm>
          <a:prstGeom prst="rect">
            <a:avLst/>
          </a:prstGeom>
          <a:noFill/>
          <a:ln>
            <a:noFill/>
          </a:ln>
        </p:spPr>
      </p:pic>
      <p:pic>
        <p:nvPicPr>
          <p:cNvPr id="298" name="Google Shape;298;ge96a7b0a3a_4_108"/>
          <p:cNvPicPr preferRelativeResize="0"/>
          <p:nvPr/>
        </p:nvPicPr>
        <p:blipFill rotWithShape="1">
          <a:blip r:embed="rId7">
            <a:alphaModFix/>
          </a:blip>
          <a:srcRect l="4593" r="52030"/>
          <a:stretch/>
        </p:blipFill>
        <p:spPr>
          <a:xfrm>
            <a:off x="49325" y="3738825"/>
            <a:ext cx="4558851" cy="2892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e96a7b0a3a_4_102"/>
          <p:cNvSpPr txBox="1">
            <a:spLocks noGrp="1"/>
          </p:cNvSpPr>
          <p:nvPr>
            <p:ph type="body" idx="1"/>
          </p:nvPr>
        </p:nvSpPr>
        <p:spPr>
          <a:xfrm>
            <a:off x="68100" y="67625"/>
            <a:ext cx="5418300" cy="1047300"/>
          </a:xfrm>
          <a:prstGeom prst="rect">
            <a:avLst/>
          </a:prstGeom>
        </p:spPr>
        <p:txBody>
          <a:bodyPr spcFirstLastPara="1" wrap="square" lIns="91425" tIns="45700" rIns="91425" bIns="45700" anchor="ctr" anchorCtr="0">
            <a:noAutofit/>
          </a:bodyPr>
          <a:lstStyle/>
          <a:p>
            <a:pPr marL="0" lvl="0" indent="0" algn="l" rtl="0">
              <a:spcBef>
                <a:spcPts val="400"/>
              </a:spcBef>
              <a:spcAft>
                <a:spcPts val="0"/>
              </a:spcAft>
              <a:buNone/>
            </a:pPr>
            <a:r>
              <a:rPr lang="en-US" sz="3400" i="0"/>
              <a:t>Individual Player Analysis</a:t>
            </a:r>
            <a:endParaRPr sz="3400" i="0"/>
          </a:p>
          <a:p>
            <a:pPr marL="0" lvl="0" indent="457200" algn="l" rtl="0">
              <a:spcBef>
                <a:spcPts val="400"/>
              </a:spcBef>
              <a:spcAft>
                <a:spcPts val="400"/>
              </a:spcAft>
              <a:buNone/>
            </a:pPr>
            <a:r>
              <a:rPr lang="en-US" sz="3400" i="0"/>
              <a:t>Temperature</a:t>
            </a:r>
            <a:endParaRPr sz="3400" i="0"/>
          </a:p>
        </p:txBody>
      </p:sp>
      <p:pic>
        <p:nvPicPr>
          <p:cNvPr id="304" name="Google Shape;304;ge96a7b0a3a_4_102"/>
          <p:cNvPicPr preferRelativeResize="0"/>
          <p:nvPr/>
        </p:nvPicPr>
        <p:blipFill>
          <a:blip r:embed="rId3">
            <a:alphaModFix/>
          </a:blip>
          <a:stretch>
            <a:fillRect/>
          </a:stretch>
        </p:blipFill>
        <p:spPr>
          <a:xfrm>
            <a:off x="4189813" y="1818350"/>
            <a:ext cx="3812375" cy="4239550"/>
          </a:xfrm>
          <a:prstGeom prst="rect">
            <a:avLst/>
          </a:prstGeom>
          <a:noFill/>
          <a:ln>
            <a:noFill/>
          </a:ln>
        </p:spPr>
      </p:pic>
      <p:pic>
        <p:nvPicPr>
          <p:cNvPr id="305" name="Google Shape;305;ge96a7b0a3a_4_102"/>
          <p:cNvPicPr preferRelativeResize="0"/>
          <p:nvPr/>
        </p:nvPicPr>
        <p:blipFill>
          <a:blip r:embed="rId4">
            <a:alphaModFix/>
          </a:blip>
          <a:stretch>
            <a:fillRect/>
          </a:stretch>
        </p:blipFill>
        <p:spPr>
          <a:xfrm>
            <a:off x="8247700" y="1810787"/>
            <a:ext cx="3750350" cy="4254663"/>
          </a:xfrm>
          <a:prstGeom prst="rect">
            <a:avLst/>
          </a:prstGeom>
          <a:noFill/>
          <a:ln>
            <a:noFill/>
          </a:ln>
        </p:spPr>
      </p:pic>
      <p:pic>
        <p:nvPicPr>
          <p:cNvPr id="306" name="Google Shape;306;ge96a7b0a3a_4_102"/>
          <p:cNvPicPr preferRelativeResize="0"/>
          <p:nvPr/>
        </p:nvPicPr>
        <p:blipFill>
          <a:blip r:embed="rId5">
            <a:alphaModFix/>
          </a:blip>
          <a:stretch>
            <a:fillRect/>
          </a:stretch>
        </p:blipFill>
        <p:spPr>
          <a:xfrm>
            <a:off x="68100" y="1818350"/>
            <a:ext cx="3750350" cy="42395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e97742e9ad_5_17"/>
          <p:cNvSpPr/>
          <p:nvPr/>
        </p:nvSpPr>
        <p:spPr>
          <a:xfrm>
            <a:off x="1224925" y="2265147"/>
            <a:ext cx="5019181" cy="39290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dk1"/>
                </a:solidFill>
                <a:latin typeface="Arial"/>
              </a:rPr>
              <a:t>A CLOSER LOOK AT</a:t>
            </a:r>
          </a:p>
        </p:txBody>
      </p:sp>
      <p:sp>
        <p:nvSpPr>
          <p:cNvPr id="312" name="Google Shape;312;ge97742e9ad_5_17"/>
          <p:cNvSpPr/>
          <p:nvPr/>
        </p:nvSpPr>
        <p:spPr>
          <a:xfrm>
            <a:off x="1224900" y="2951740"/>
            <a:ext cx="9742184" cy="747499"/>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dk1"/>
                </a:solidFill>
                <a:latin typeface="Arial"/>
              </a:rPr>
              <a:t>Whether the Weather</a:t>
            </a:r>
          </a:p>
        </p:txBody>
      </p:sp>
      <p:sp>
        <p:nvSpPr>
          <p:cNvPr id="313" name="Google Shape;313;ge97742e9ad_5_17"/>
          <p:cNvSpPr/>
          <p:nvPr/>
        </p:nvSpPr>
        <p:spPr>
          <a:xfrm>
            <a:off x="5240600" y="3992922"/>
            <a:ext cx="5726511" cy="392372"/>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dk1"/>
                </a:solidFill>
                <a:latin typeface="Arial"/>
              </a:rPr>
              <a:t>IMPACTS GAME STATS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1"/>
          <p:cNvSpPr txBox="1"/>
          <p:nvPr/>
        </p:nvSpPr>
        <p:spPr>
          <a:xfrm>
            <a:off x="1511850" y="287175"/>
            <a:ext cx="9168300" cy="933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6000" i="1">
                <a:solidFill>
                  <a:srgbClr val="262626"/>
                </a:solidFill>
              </a:rPr>
              <a:t>Comparing individual stats </a:t>
            </a:r>
            <a:endParaRPr sz="6000" i="1">
              <a:solidFill>
                <a:srgbClr val="262626"/>
              </a:solidFill>
            </a:endParaRPr>
          </a:p>
        </p:txBody>
      </p:sp>
      <p:pic>
        <p:nvPicPr>
          <p:cNvPr id="319" name="Google Shape;319;p11"/>
          <p:cNvPicPr preferRelativeResize="0"/>
          <p:nvPr/>
        </p:nvPicPr>
        <p:blipFill>
          <a:blip r:embed="rId3">
            <a:alphaModFix/>
          </a:blip>
          <a:stretch>
            <a:fillRect/>
          </a:stretch>
        </p:blipFill>
        <p:spPr>
          <a:xfrm>
            <a:off x="295700" y="1602900"/>
            <a:ext cx="3743325" cy="2638425"/>
          </a:xfrm>
          <a:prstGeom prst="rect">
            <a:avLst/>
          </a:prstGeom>
          <a:noFill/>
          <a:ln>
            <a:noFill/>
          </a:ln>
        </p:spPr>
      </p:pic>
      <p:pic>
        <p:nvPicPr>
          <p:cNvPr id="320" name="Google Shape;320;p11"/>
          <p:cNvPicPr preferRelativeResize="0"/>
          <p:nvPr/>
        </p:nvPicPr>
        <p:blipFill>
          <a:blip r:embed="rId4">
            <a:alphaModFix/>
          </a:blip>
          <a:stretch>
            <a:fillRect/>
          </a:stretch>
        </p:blipFill>
        <p:spPr>
          <a:xfrm>
            <a:off x="4296575" y="1632350"/>
            <a:ext cx="3659759" cy="2579525"/>
          </a:xfrm>
          <a:prstGeom prst="rect">
            <a:avLst/>
          </a:prstGeom>
          <a:noFill/>
          <a:ln>
            <a:noFill/>
          </a:ln>
        </p:spPr>
      </p:pic>
      <p:pic>
        <p:nvPicPr>
          <p:cNvPr id="321" name="Google Shape;321;p11"/>
          <p:cNvPicPr preferRelativeResize="0"/>
          <p:nvPr/>
        </p:nvPicPr>
        <p:blipFill>
          <a:blip r:embed="rId5">
            <a:alphaModFix/>
          </a:blip>
          <a:stretch>
            <a:fillRect/>
          </a:stretch>
        </p:blipFill>
        <p:spPr>
          <a:xfrm>
            <a:off x="8213875" y="1647075"/>
            <a:ext cx="3682419" cy="2550075"/>
          </a:xfrm>
          <a:prstGeom prst="rect">
            <a:avLst/>
          </a:prstGeom>
          <a:noFill/>
          <a:ln>
            <a:noFill/>
          </a:ln>
        </p:spPr>
      </p:pic>
      <p:graphicFrame>
        <p:nvGraphicFramePr>
          <p:cNvPr id="322" name="Google Shape;322;p11"/>
          <p:cNvGraphicFramePr/>
          <p:nvPr/>
        </p:nvGraphicFramePr>
        <p:xfrm>
          <a:off x="3665963" y="4855425"/>
          <a:ext cx="3000000" cy="3000000"/>
        </p:xfrm>
        <a:graphic>
          <a:graphicData uri="http://schemas.openxmlformats.org/drawingml/2006/table">
            <a:tbl>
              <a:tblPr>
                <a:noFill/>
                <a:tableStyleId>{9EA3DC29-8F4C-49E5-B2F1-74623903A4A8}</a:tableStyleId>
              </a:tblPr>
              <a:tblGrid>
                <a:gridCol w="3743325">
                  <a:extLst>
                    <a:ext uri="{9D8B030D-6E8A-4147-A177-3AD203B41FA5}">
                      <a16:colId xmlns:a16="http://schemas.microsoft.com/office/drawing/2014/main" val="20000"/>
                    </a:ext>
                  </a:extLst>
                </a:gridCol>
                <a:gridCol w="1177650">
                  <a:extLst>
                    <a:ext uri="{9D8B030D-6E8A-4147-A177-3AD203B41FA5}">
                      <a16:colId xmlns:a16="http://schemas.microsoft.com/office/drawing/2014/main" val="20001"/>
                    </a:ext>
                  </a:extLst>
                </a:gridCol>
              </a:tblGrid>
              <a:tr h="1552950">
                <a:tc>
                  <a:txBody>
                    <a:bodyPr/>
                    <a:lstStyle/>
                    <a:p>
                      <a:pPr marL="182880" lvl="0" indent="-55879" algn="ctr" rtl="0">
                        <a:lnSpc>
                          <a:spcPct val="110000"/>
                        </a:lnSpc>
                        <a:spcBef>
                          <a:spcPts val="0"/>
                        </a:spcBef>
                        <a:spcAft>
                          <a:spcPts val="0"/>
                        </a:spcAft>
                        <a:buNone/>
                      </a:pPr>
                      <a:r>
                        <a:rPr lang="en-US" sz="2000">
                          <a:solidFill>
                            <a:srgbClr val="262626"/>
                          </a:solidFill>
                          <a:latin typeface="Avenir"/>
                          <a:ea typeface="Avenir"/>
                          <a:cs typeface="Avenir"/>
                          <a:sym typeface="Avenir"/>
                        </a:rPr>
                        <a:t>ANOVA TEST</a:t>
                      </a:r>
                      <a:endParaRPr sz="2000">
                        <a:solidFill>
                          <a:srgbClr val="262626"/>
                        </a:solidFill>
                        <a:latin typeface="Avenir"/>
                        <a:ea typeface="Avenir"/>
                        <a:cs typeface="Avenir"/>
                        <a:sym typeface="Avenir"/>
                      </a:endParaRPr>
                    </a:p>
                    <a:p>
                      <a:pPr marL="182880" lvl="0" indent="-55879" algn="l" rtl="0">
                        <a:lnSpc>
                          <a:spcPct val="110000"/>
                        </a:lnSpc>
                        <a:spcBef>
                          <a:spcPts val="0"/>
                        </a:spcBef>
                        <a:spcAft>
                          <a:spcPts val="0"/>
                        </a:spcAft>
                        <a:buNone/>
                      </a:pPr>
                      <a:r>
                        <a:rPr lang="en-US" sz="2000">
                          <a:solidFill>
                            <a:srgbClr val="262626"/>
                          </a:solidFill>
                          <a:latin typeface="Avenir"/>
                          <a:ea typeface="Avenir"/>
                          <a:cs typeface="Avenir"/>
                          <a:sym typeface="Avenir"/>
                        </a:rPr>
                        <a:t>Attempts vs Temperature:</a:t>
                      </a:r>
                      <a:endParaRPr sz="2000">
                        <a:solidFill>
                          <a:srgbClr val="262626"/>
                        </a:solidFill>
                        <a:latin typeface="Avenir"/>
                        <a:ea typeface="Avenir"/>
                        <a:cs typeface="Avenir"/>
                        <a:sym typeface="Avenir"/>
                      </a:endParaRPr>
                    </a:p>
                    <a:p>
                      <a:pPr marL="182880" lvl="0" indent="-55879" algn="l" rtl="0">
                        <a:lnSpc>
                          <a:spcPct val="110000"/>
                        </a:lnSpc>
                        <a:spcBef>
                          <a:spcPts val="0"/>
                        </a:spcBef>
                        <a:spcAft>
                          <a:spcPts val="0"/>
                        </a:spcAft>
                        <a:buNone/>
                      </a:pPr>
                      <a:r>
                        <a:rPr lang="en-US" sz="2000">
                          <a:solidFill>
                            <a:srgbClr val="262626"/>
                          </a:solidFill>
                          <a:latin typeface="Avenir"/>
                          <a:ea typeface="Avenir"/>
                          <a:cs typeface="Avenir"/>
                          <a:sym typeface="Avenir"/>
                        </a:rPr>
                        <a:t>Completions vs Temperature:</a:t>
                      </a:r>
                      <a:endParaRPr sz="2000">
                        <a:solidFill>
                          <a:srgbClr val="262626"/>
                        </a:solidFill>
                        <a:latin typeface="Avenir"/>
                        <a:ea typeface="Avenir"/>
                        <a:cs typeface="Avenir"/>
                        <a:sym typeface="Avenir"/>
                      </a:endParaRPr>
                    </a:p>
                    <a:p>
                      <a:pPr marL="182880" lvl="0" indent="-55879" algn="l" rtl="0">
                        <a:lnSpc>
                          <a:spcPct val="110000"/>
                        </a:lnSpc>
                        <a:spcBef>
                          <a:spcPts val="0"/>
                        </a:spcBef>
                        <a:spcAft>
                          <a:spcPts val="0"/>
                        </a:spcAft>
                        <a:buClr>
                          <a:srgbClr val="262626"/>
                        </a:buClr>
                        <a:buSzPts val="2000"/>
                        <a:buFont typeface="Arial"/>
                        <a:buNone/>
                      </a:pPr>
                      <a:r>
                        <a:rPr lang="en-US" sz="2000">
                          <a:solidFill>
                            <a:srgbClr val="262626"/>
                          </a:solidFill>
                          <a:latin typeface="Avenir"/>
                          <a:ea typeface="Avenir"/>
                          <a:cs typeface="Avenir"/>
                          <a:sym typeface="Avenir"/>
                        </a:rPr>
                        <a:t>Passing Yards vs Temperature:</a:t>
                      </a:r>
                      <a:endParaRPr sz="2000">
                        <a:solidFill>
                          <a:srgbClr val="262626"/>
                        </a:solidFill>
                        <a:latin typeface="Avenir"/>
                        <a:ea typeface="Avenir"/>
                        <a:cs typeface="Avenir"/>
                        <a:sym typeface="Avenir"/>
                      </a:endParaRPr>
                    </a:p>
                  </a:txBody>
                  <a:tcPr marL="91425" marR="91425" marT="91425" marB="91425"/>
                </a:tc>
                <a:tc>
                  <a:txBody>
                    <a:bodyPr/>
                    <a:lstStyle/>
                    <a:p>
                      <a:pPr marL="0" lvl="0" indent="0" algn="l" rtl="0">
                        <a:lnSpc>
                          <a:spcPct val="110000"/>
                        </a:lnSpc>
                        <a:spcBef>
                          <a:spcPts val="0"/>
                        </a:spcBef>
                        <a:spcAft>
                          <a:spcPts val="0"/>
                        </a:spcAft>
                        <a:buNone/>
                      </a:pPr>
                      <a:r>
                        <a:rPr lang="en-US" sz="2000">
                          <a:solidFill>
                            <a:srgbClr val="262626"/>
                          </a:solidFill>
                          <a:latin typeface="Avenir"/>
                          <a:ea typeface="Avenir"/>
                          <a:cs typeface="Avenir"/>
                          <a:sym typeface="Avenir"/>
                        </a:rPr>
                        <a:t>pvalues</a:t>
                      </a:r>
                      <a:endParaRPr sz="2000">
                        <a:solidFill>
                          <a:srgbClr val="262626"/>
                        </a:solidFill>
                        <a:latin typeface="Avenir"/>
                        <a:ea typeface="Avenir"/>
                        <a:cs typeface="Avenir"/>
                        <a:sym typeface="Avenir"/>
                      </a:endParaRPr>
                    </a:p>
                    <a:p>
                      <a:pPr marL="0" lvl="0" indent="0" algn="l" rtl="0">
                        <a:lnSpc>
                          <a:spcPct val="110000"/>
                        </a:lnSpc>
                        <a:spcBef>
                          <a:spcPts val="0"/>
                        </a:spcBef>
                        <a:spcAft>
                          <a:spcPts val="0"/>
                        </a:spcAft>
                        <a:buNone/>
                      </a:pPr>
                      <a:r>
                        <a:rPr lang="en-US" sz="2000">
                          <a:solidFill>
                            <a:srgbClr val="262626"/>
                          </a:solidFill>
                          <a:latin typeface="Avenir"/>
                          <a:ea typeface="Avenir"/>
                          <a:cs typeface="Avenir"/>
                          <a:sym typeface="Avenir"/>
                        </a:rPr>
                        <a:t>0.569</a:t>
                      </a:r>
                      <a:endParaRPr sz="2000">
                        <a:solidFill>
                          <a:srgbClr val="262626"/>
                        </a:solidFill>
                        <a:latin typeface="Avenir"/>
                        <a:ea typeface="Avenir"/>
                        <a:cs typeface="Avenir"/>
                        <a:sym typeface="Avenir"/>
                      </a:endParaRPr>
                    </a:p>
                    <a:p>
                      <a:pPr marL="0" lvl="0" indent="0" algn="l" rtl="0">
                        <a:lnSpc>
                          <a:spcPct val="110000"/>
                        </a:lnSpc>
                        <a:spcBef>
                          <a:spcPts val="0"/>
                        </a:spcBef>
                        <a:spcAft>
                          <a:spcPts val="0"/>
                        </a:spcAft>
                        <a:buNone/>
                      </a:pPr>
                      <a:r>
                        <a:rPr lang="en-US" sz="2000">
                          <a:solidFill>
                            <a:srgbClr val="262626"/>
                          </a:solidFill>
                          <a:latin typeface="Avenir"/>
                          <a:ea typeface="Avenir"/>
                          <a:cs typeface="Avenir"/>
                          <a:sym typeface="Avenir"/>
                        </a:rPr>
                        <a:t>0.010</a:t>
                      </a:r>
                      <a:endParaRPr sz="2000">
                        <a:solidFill>
                          <a:srgbClr val="262626"/>
                        </a:solidFill>
                        <a:latin typeface="Avenir"/>
                        <a:ea typeface="Avenir"/>
                        <a:cs typeface="Avenir"/>
                        <a:sym typeface="Avenir"/>
                      </a:endParaRPr>
                    </a:p>
                    <a:p>
                      <a:pPr marL="0" lvl="0" indent="0" algn="l" rtl="0">
                        <a:lnSpc>
                          <a:spcPct val="110000"/>
                        </a:lnSpc>
                        <a:spcBef>
                          <a:spcPts val="0"/>
                        </a:spcBef>
                        <a:spcAft>
                          <a:spcPts val="0"/>
                        </a:spcAft>
                        <a:buClr>
                          <a:srgbClr val="000000"/>
                        </a:buClr>
                        <a:buSzPts val="1100"/>
                        <a:buFont typeface="Arial"/>
                        <a:buNone/>
                      </a:pPr>
                      <a:r>
                        <a:rPr lang="en-US" sz="2000">
                          <a:solidFill>
                            <a:srgbClr val="262626"/>
                          </a:solidFill>
                          <a:latin typeface="Avenir"/>
                          <a:ea typeface="Avenir"/>
                          <a:cs typeface="Avenir"/>
                          <a:sym typeface="Avenir"/>
                        </a:rPr>
                        <a:t>0.007</a:t>
                      </a:r>
                      <a:endParaRPr sz="2000">
                        <a:solidFill>
                          <a:srgbClr val="262626"/>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2"/>
          <p:cNvSpPr txBox="1"/>
          <p:nvPr/>
        </p:nvSpPr>
        <p:spPr>
          <a:xfrm>
            <a:off x="1511850" y="287175"/>
            <a:ext cx="9168300" cy="933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6000" i="1">
                <a:solidFill>
                  <a:srgbClr val="262626"/>
                </a:solidFill>
              </a:rPr>
              <a:t>Comparing individual stats </a:t>
            </a:r>
            <a:endParaRPr sz="6000" i="1">
              <a:solidFill>
                <a:srgbClr val="262626"/>
              </a:solidFill>
            </a:endParaRPr>
          </a:p>
        </p:txBody>
      </p:sp>
      <p:pic>
        <p:nvPicPr>
          <p:cNvPr id="328" name="Google Shape;328;p12"/>
          <p:cNvPicPr preferRelativeResize="0"/>
          <p:nvPr/>
        </p:nvPicPr>
        <p:blipFill>
          <a:blip r:embed="rId3">
            <a:alphaModFix/>
          </a:blip>
          <a:stretch>
            <a:fillRect/>
          </a:stretch>
        </p:blipFill>
        <p:spPr>
          <a:xfrm>
            <a:off x="8149550" y="1385413"/>
            <a:ext cx="3810000" cy="2638425"/>
          </a:xfrm>
          <a:prstGeom prst="rect">
            <a:avLst/>
          </a:prstGeom>
          <a:noFill/>
          <a:ln>
            <a:noFill/>
          </a:ln>
        </p:spPr>
      </p:pic>
      <p:pic>
        <p:nvPicPr>
          <p:cNvPr id="329" name="Google Shape;329;p12"/>
          <p:cNvPicPr preferRelativeResize="0"/>
          <p:nvPr/>
        </p:nvPicPr>
        <p:blipFill>
          <a:blip r:embed="rId4">
            <a:alphaModFix/>
          </a:blip>
          <a:stretch>
            <a:fillRect/>
          </a:stretch>
        </p:blipFill>
        <p:spPr>
          <a:xfrm>
            <a:off x="232450" y="1385400"/>
            <a:ext cx="3743325" cy="2638425"/>
          </a:xfrm>
          <a:prstGeom prst="rect">
            <a:avLst/>
          </a:prstGeom>
          <a:noFill/>
          <a:ln>
            <a:noFill/>
          </a:ln>
        </p:spPr>
      </p:pic>
      <p:pic>
        <p:nvPicPr>
          <p:cNvPr id="330" name="Google Shape;330;p12"/>
          <p:cNvPicPr preferRelativeResize="0"/>
          <p:nvPr/>
        </p:nvPicPr>
        <p:blipFill>
          <a:blip r:embed="rId5">
            <a:alphaModFix/>
          </a:blip>
          <a:stretch>
            <a:fillRect/>
          </a:stretch>
        </p:blipFill>
        <p:spPr>
          <a:xfrm>
            <a:off x="4259463" y="1433663"/>
            <a:ext cx="3606378" cy="2541900"/>
          </a:xfrm>
          <a:prstGeom prst="rect">
            <a:avLst/>
          </a:prstGeom>
          <a:noFill/>
          <a:ln>
            <a:noFill/>
          </a:ln>
        </p:spPr>
      </p:pic>
      <p:graphicFrame>
        <p:nvGraphicFramePr>
          <p:cNvPr id="331" name="Google Shape;331;p12"/>
          <p:cNvGraphicFramePr/>
          <p:nvPr/>
        </p:nvGraphicFramePr>
        <p:xfrm>
          <a:off x="3635500" y="4667375"/>
          <a:ext cx="3000000" cy="3000000"/>
        </p:xfrm>
        <a:graphic>
          <a:graphicData uri="http://schemas.openxmlformats.org/drawingml/2006/table">
            <a:tbl>
              <a:tblPr>
                <a:noFill/>
                <a:tableStyleId>{9EA3DC29-8F4C-49E5-B2F1-74623903A4A8}</a:tableStyleId>
              </a:tblPr>
              <a:tblGrid>
                <a:gridCol w="3743325">
                  <a:extLst>
                    <a:ext uri="{9D8B030D-6E8A-4147-A177-3AD203B41FA5}">
                      <a16:colId xmlns:a16="http://schemas.microsoft.com/office/drawing/2014/main" val="20000"/>
                    </a:ext>
                  </a:extLst>
                </a:gridCol>
                <a:gridCol w="1177650">
                  <a:extLst>
                    <a:ext uri="{9D8B030D-6E8A-4147-A177-3AD203B41FA5}">
                      <a16:colId xmlns:a16="http://schemas.microsoft.com/office/drawing/2014/main" val="20001"/>
                    </a:ext>
                  </a:extLst>
                </a:gridCol>
              </a:tblGrid>
              <a:tr h="1552950">
                <a:tc>
                  <a:txBody>
                    <a:bodyPr/>
                    <a:lstStyle/>
                    <a:p>
                      <a:pPr marL="182880" lvl="0" indent="-55879" algn="ctr" rtl="0">
                        <a:lnSpc>
                          <a:spcPct val="110000"/>
                        </a:lnSpc>
                        <a:spcBef>
                          <a:spcPts val="0"/>
                        </a:spcBef>
                        <a:spcAft>
                          <a:spcPts val="0"/>
                        </a:spcAft>
                        <a:buNone/>
                      </a:pPr>
                      <a:r>
                        <a:rPr lang="en-US" sz="2000">
                          <a:solidFill>
                            <a:srgbClr val="262626"/>
                          </a:solidFill>
                          <a:latin typeface="Avenir"/>
                          <a:ea typeface="Avenir"/>
                          <a:cs typeface="Avenir"/>
                          <a:sym typeface="Avenir"/>
                        </a:rPr>
                        <a:t>ANOVA TEST</a:t>
                      </a:r>
                      <a:endParaRPr sz="2000">
                        <a:solidFill>
                          <a:srgbClr val="262626"/>
                        </a:solidFill>
                        <a:latin typeface="Avenir"/>
                        <a:ea typeface="Avenir"/>
                        <a:cs typeface="Avenir"/>
                        <a:sym typeface="Avenir"/>
                      </a:endParaRPr>
                    </a:p>
                    <a:p>
                      <a:pPr marL="182880" lvl="0" indent="-55879" algn="l" rtl="0">
                        <a:lnSpc>
                          <a:spcPct val="110000"/>
                        </a:lnSpc>
                        <a:spcBef>
                          <a:spcPts val="0"/>
                        </a:spcBef>
                        <a:spcAft>
                          <a:spcPts val="0"/>
                        </a:spcAft>
                        <a:buNone/>
                      </a:pPr>
                      <a:r>
                        <a:rPr lang="en-US" sz="2000">
                          <a:solidFill>
                            <a:srgbClr val="262626"/>
                          </a:solidFill>
                          <a:latin typeface="Avenir"/>
                          <a:ea typeface="Avenir"/>
                          <a:cs typeface="Avenir"/>
                          <a:sym typeface="Avenir"/>
                        </a:rPr>
                        <a:t>Attempts vs Wind Speed:</a:t>
                      </a:r>
                      <a:endParaRPr sz="2000">
                        <a:solidFill>
                          <a:srgbClr val="262626"/>
                        </a:solidFill>
                        <a:latin typeface="Avenir"/>
                        <a:ea typeface="Avenir"/>
                        <a:cs typeface="Avenir"/>
                        <a:sym typeface="Avenir"/>
                      </a:endParaRPr>
                    </a:p>
                    <a:p>
                      <a:pPr marL="182880" lvl="0" indent="-55879" algn="l" rtl="0">
                        <a:lnSpc>
                          <a:spcPct val="110000"/>
                        </a:lnSpc>
                        <a:spcBef>
                          <a:spcPts val="0"/>
                        </a:spcBef>
                        <a:spcAft>
                          <a:spcPts val="0"/>
                        </a:spcAft>
                        <a:buNone/>
                      </a:pPr>
                      <a:r>
                        <a:rPr lang="en-US" sz="2000">
                          <a:solidFill>
                            <a:srgbClr val="262626"/>
                          </a:solidFill>
                          <a:latin typeface="Avenir"/>
                          <a:ea typeface="Avenir"/>
                          <a:cs typeface="Avenir"/>
                          <a:sym typeface="Avenir"/>
                        </a:rPr>
                        <a:t>Completions vs Wind Speed:</a:t>
                      </a:r>
                      <a:endParaRPr sz="2000">
                        <a:solidFill>
                          <a:srgbClr val="262626"/>
                        </a:solidFill>
                        <a:latin typeface="Avenir"/>
                        <a:ea typeface="Avenir"/>
                        <a:cs typeface="Avenir"/>
                        <a:sym typeface="Avenir"/>
                      </a:endParaRPr>
                    </a:p>
                    <a:p>
                      <a:pPr marL="182880" lvl="0" indent="-55879" algn="l" rtl="0">
                        <a:lnSpc>
                          <a:spcPct val="110000"/>
                        </a:lnSpc>
                        <a:spcBef>
                          <a:spcPts val="0"/>
                        </a:spcBef>
                        <a:spcAft>
                          <a:spcPts val="0"/>
                        </a:spcAft>
                        <a:buNone/>
                      </a:pPr>
                      <a:r>
                        <a:rPr lang="en-US" sz="2000">
                          <a:solidFill>
                            <a:srgbClr val="262626"/>
                          </a:solidFill>
                          <a:latin typeface="Avenir"/>
                          <a:ea typeface="Avenir"/>
                          <a:cs typeface="Avenir"/>
                          <a:sym typeface="Avenir"/>
                        </a:rPr>
                        <a:t>Passing Yards vs Wind Speed:</a:t>
                      </a:r>
                      <a:endParaRPr sz="2000">
                        <a:solidFill>
                          <a:srgbClr val="262626"/>
                        </a:solidFill>
                        <a:latin typeface="Avenir"/>
                        <a:ea typeface="Avenir"/>
                        <a:cs typeface="Avenir"/>
                        <a:sym typeface="Avenir"/>
                      </a:endParaRPr>
                    </a:p>
                  </a:txBody>
                  <a:tcPr marL="91425" marR="91425" marT="91425" marB="91425"/>
                </a:tc>
                <a:tc>
                  <a:txBody>
                    <a:bodyPr/>
                    <a:lstStyle/>
                    <a:p>
                      <a:pPr marL="0" lvl="0" indent="0" algn="l" rtl="0">
                        <a:lnSpc>
                          <a:spcPct val="110000"/>
                        </a:lnSpc>
                        <a:spcBef>
                          <a:spcPts val="0"/>
                        </a:spcBef>
                        <a:spcAft>
                          <a:spcPts val="0"/>
                        </a:spcAft>
                        <a:buNone/>
                      </a:pPr>
                      <a:r>
                        <a:rPr lang="en-US" sz="2000">
                          <a:solidFill>
                            <a:srgbClr val="262626"/>
                          </a:solidFill>
                          <a:latin typeface="Avenir"/>
                          <a:ea typeface="Avenir"/>
                          <a:cs typeface="Avenir"/>
                          <a:sym typeface="Avenir"/>
                        </a:rPr>
                        <a:t>pvalues</a:t>
                      </a:r>
                      <a:endParaRPr sz="2000">
                        <a:solidFill>
                          <a:srgbClr val="262626"/>
                        </a:solidFill>
                        <a:latin typeface="Avenir"/>
                        <a:ea typeface="Avenir"/>
                        <a:cs typeface="Avenir"/>
                        <a:sym typeface="Avenir"/>
                      </a:endParaRPr>
                    </a:p>
                    <a:p>
                      <a:pPr marL="0" lvl="0" indent="0" algn="l" rtl="0">
                        <a:lnSpc>
                          <a:spcPct val="110000"/>
                        </a:lnSpc>
                        <a:spcBef>
                          <a:spcPts val="0"/>
                        </a:spcBef>
                        <a:spcAft>
                          <a:spcPts val="0"/>
                        </a:spcAft>
                        <a:buNone/>
                      </a:pPr>
                      <a:r>
                        <a:rPr lang="en-US" sz="2000">
                          <a:solidFill>
                            <a:srgbClr val="262626"/>
                          </a:solidFill>
                          <a:latin typeface="Avenir"/>
                          <a:ea typeface="Avenir"/>
                          <a:cs typeface="Avenir"/>
                          <a:sym typeface="Avenir"/>
                        </a:rPr>
                        <a:t>0.080</a:t>
                      </a:r>
                      <a:endParaRPr sz="2000">
                        <a:solidFill>
                          <a:srgbClr val="262626"/>
                        </a:solidFill>
                        <a:latin typeface="Avenir"/>
                        <a:ea typeface="Avenir"/>
                        <a:cs typeface="Avenir"/>
                        <a:sym typeface="Avenir"/>
                      </a:endParaRPr>
                    </a:p>
                    <a:p>
                      <a:pPr marL="0" lvl="0" indent="0" algn="l" rtl="0">
                        <a:lnSpc>
                          <a:spcPct val="110000"/>
                        </a:lnSpc>
                        <a:spcBef>
                          <a:spcPts val="0"/>
                        </a:spcBef>
                        <a:spcAft>
                          <a:spcPts val="0"/>
                        </a:spcAft>
                        <a:buNone/>
                      </a:pPr>
                      <a:r>
                        <a:rPr lang="en-US" sz="2000">
                          <a:solidFill>
                            <a:srgbClr val="262626"/>
                          </a:solidFill>
                          <a:latin typeface="Avenir"/>
                          <a:ea typeface="Avenir"/>
                          <a:cs typeface="Avenir"/>
                          <a:sym typeface="Avenir"/>
                        </a:rPr>
                        <a:t>0.001</a:t>
                      </a:r>
                      <a:endParaRPr sz="2000">
                        <a:solidFill>
                          <a:srgbClr val="262626"/>
                        </a:solidFill>
                        <a:latin typeface="Avenir"/>
                        <a:ea typeface="Avenir"/>
                        <a:cs typeface="Avenir"/>
                        <a:sym typeface="Avenir"/>
                      </a:endParaRPr>
                    </a:p>
                    <a:p>
                      <a:pPr marL="0" lvl="0" indent="0" algn="l" rtl="0">
                        <a:lnSpc>
                          <a:spcPct val="110000"/>
                        </a:lnSpc>
                        <a:spcBef>
                          <a:spcPts val="0"/>
                        </a:spcBef>
                        <a:spcAft>
                          <a:spcPts val="0"/>
                        </a:spcAft>
                        <a:buNone/>
                      </a:pPr>
                      <a:r>
                        <a:rPr lang="en-US" sz="2000">
                          <a:solidFill>
                            <a:srgbClr val="262626"/>
                          </a:solidFill>
                          <a:latin typeface="Avenir"/>
                          <a:ea typeface="Avenir"/>
                          <a:cs typeface="Avenir"/>
                          <a:sym typeface="Avenir"/>
                        </a:rPr>
                        <a:t>0.002</a:t>
                      </a:r>
                      <a:endParaRPr sz="2000">
                        <a:solidFill>
                          <a:srgbClr val="262626"/>
                        </a:solidFill>
                        <a:latin typeface="Avenir"/>
                        <a:ea typeface="Avenir"/>
                        <a:cs typeface="Avenir"/>
                        <a:sym typeface="Avenir"/>
                      </a:endParaRPr>
                    </a:p>
                  </a:txBody>
                  <a:tcPr marL="91425" marR="91425" marT="91425" marB="91425"/>
                </a:tc>
                <a:extLst>
                  <a:ext uri="{0D108BD9-81ED-4DB2-BD59-A6C34878D82A}">
                    <a16:rowId xmlns:a16="http://schemas.microsoft.com/office/drawing/2014/main" val="10000"/>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ge96a7b0a3a_4_90"/>
          <p:cNvPicPr preferRelativeResize="0"/>
          <p:nvPr/>
        </p:nvPicPr>
        <p:blipFill>
          <a:blip r:embed="rId3">
            <a:alphaModFix/>
          </a:blip>
          <a:stretch>
            <a:fillRect/>
          </a:stretch>
        </p:blipFill>
        <p:spPr>
          <a:xfrm>
            <a:off x="1838325" y="523875"/>
            <a:ext cx="8391525" cy="5993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ge97742e9ad_5_10"/>
          <p:cNvPicPr preferRelativeResize="0"/>
          <p:nvPr/>
        </p:nvPicPr>
        <p:blipFill>
          <a:blip r:embed="rId3">
            <a:alphaModFix/>
          </a:blip>
          <a:stretch>
            <a:fillRect/>
          </a:stretch>
        </p:blipFill>
        <p:spPr>
          <a:xfrm>
            <a:off x="152400" y="152400"/>
            <a:ext cx="5798905" cy="4102025"/>
          </a:xfrm>
          <a:prstGeom prst="rect">
            <a:avLst/>
          </a:prstGeom>
          <a:noFill/>
          <a:ln>
            <a:noFill/>
          </a:ln>
        </p:spPr>
      </p:pic>
      <p:pic>
        <p:nvPicPr>
          <p:cNvPr id="342" name="Google Shape;342;ge97742e9ad_5_10"/>
          <p:cNvPicPr preferRelativeResize="0"/>
          <p:nvPr/>
        </p:nvPicPr>
        <p:blipFill>
          <a:blip r:embed="rId4">
            <a:alphaModFix/>
          </a:blip>
          <a:stretch>
            <a:fillRect/>
          </a:stretch>
        </p:blipFill>
        <p:spPr>
          <a:xfrm>
            <a:off x="6187392" y="152400"/>
            <a:ext cx="5739883" cy="4102025"/>
          </a:xfrm>
          <a:prstGeom prst="rect">
            <a:avLst/>
          </a:prstGeom>
          <a:noFill/>
          <a:ln>
            <a:noFill/>
          </a:ln>
        </p:spPr>
      </p:pic>
      <p:pic>
        <p:nvPicPr>
          <p:cNvPr id="343" name="Google Shape;343;ge97742e9ad_5_10"/>
          <p:cNvPicPr preferRelativeResize="0"/>
          <p:nvPr/>
        </p:nvPicPr>
        <p:blipFill>
          <a:blip r:embed="rId5">
            <a:alphaModFix/>
          </a:blip>
          <a:stretch>
            <a:fillRect/>
          </a:stretch>
        </p:blipFill>
        <p:spPr>
          <a:xfrm>
            <a:off x="2509838" y="4906775"/>
            <a:ext cx="7172325" cy="1323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3"/>
          <p:cNvSpPr txBox="1">
            <a:spLocks noGrp="1"/>
          </p:cNvSpPr>
          <p:nvPr>
            <p:ph type="body" idx="1"/>
          </p:nvPr>
        </p:nvSpPr>
        <p:spPr>
          <a:xfrm>
            <a:off x="5184648" y="758952"/>
            <a:ext cx="6245352" cy="54864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262626"/>
              </a:buClr>
              <a:buSzPts val="2200"/>
              <a:buNone/>
            </a:pPr>
            <a:r>
              <a:rPr lang="en-US"/>
              <a:t>Alternative Hypothesis</a:t>
            </a:r>
            <a:endParaRPr/>
          </a:p>
        </p:txBody>
      </p:sp>
      <p:sp>
        <p:nvSpPr>
          <p:cNvPr id="349" name="Google Shape;349;p13"/>
          <p:cNvSpPr txBox="1">
            <a:spLocks noGrp="1"/>
          </p:cNvSpPr>
          <p:nvPr>
            <p:ph type="body" idx="3"/>
          </p:nvPr>
        </p:nvSpPr>
        <p:spPr>
          <a:xfrm>
            <a:off x="5184647" y="3319548"/>
            <a:ext cx="6245351" cy="548640"/>
          </a:xfrm>
          <a:prstGeom prst="rect">
            <a:avLst/>
          </a:prstGeom>
          <a:noFill/>
          <a:ln>
            <a:noFill/>
          </a:ln>
        </p:spPr>
        <p:txBody>
          <a:bodyPr spcFirstLastPara="1" wrap="square" lIns="91425" tIns="45700" rIns="91425" bIns="45700" anchor="b" anchorCtr="0">
            <a:normAutofit/>
          </a:bodyPr>
          <a:lstStyle/>
          <a:p>
            <a:pPr marL="0" lvl="0" indent="0" algn="l" rtl="0">
              <a:lnSpc>
                <a:spcPct val="110000"/>
              </a:lnSpc>
              <a:spcBef>
                <a:spcPts val="0"/>
              </a:spcBef>
              <a:spcAft>
                <a:spcPts val="0"/>
              </a:spcAft>
              <a:buClr>
                <a:srgbClr val="262626"/>
              </a:buClr>
              <a:buSzPts val="2200"/>
              <a:buNone/>
            </a:pPr>
            <a:r>
              <a:rPr lang="en-US"/>
              <a:t>Null Hypothesis:</a:t>
            </a:r>
            <a:endParaRPr/>
          </a:p>
        </p:txBody>
      </p:sp>
      <p:sp>
        <p:nvSpPr>
          <p:cNvPr id="350" name="Google Shape;350;p13"/>
          <p:cNvSpPr txBox="1">
            <a:spLocks noGrp="1"/>
          </p:cNvSpPr>
          <p:nvPr>
            <p:ph type="title"/>
          </p:nvPr>
        </p:nvSpPr>
        <p:spPr>
          <a:xfrm>
            <a:off x="300050" y="542925"/>
            <a:ext cx="4600800" cy="2568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62626"/>
              </a:buClr>
              <a:buSzPts val="6000"/>
              <a:buFont typeface="Arial"/>
              <a:buNone/>
            </a:pPr>
            <a:r>
              <a:rPr lang="en-US"/>
              <a:t>What we expected:</a:t>
            </a:r>
            <a:br>
              <a:rPr lang="en-US"/>
            </a:br>
            <a:endParaRPr/>
          </a:p>
        </p:txBody>
      </p:sp>
      <p:sp>
        <p:nvSpPr>
          <p:cNvPr id="351" name="Google Shape;351;p13"/>
          <p:cNvSpPr txBox="1">
            <a:spLocks noGrp="1"/>
          </p:cNvSpPr>
          <p:nvPr>
            <p:ph type="body" idx="2"/>
          </p:nvPr>
        </p:nvSpPr>
        <p:spPr>
          <a:xfrm>
            <a:off x="5190323" y="1377198"/>
            <a:ext cx="6239675" cy="1828800"/>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1D1C1D"/>
              </a:buClr>
              <a:buSzPts val="2000"/>
              <a:buChar char="•"/>
            </a:pPr>
            <a:r>
              <a:rPr lang="en-US" sz="2000">
                <a:solidFill>
                  <a:srgbClr val="1D1C1D"/>
                </a:solidFill>
                <a:latin typeface="Lato"/>
                <a:ea typeface="Lato"/>
                <a:cs typeface="Lato"/>
                <a:sym typeface="Lato"/>
              </a:rPr>
              <a:t>If adverse weather conditions are related to quarterback-performance then extremes in temperature, precipitation or high winds will result in poorer performances in comparison to neutral weather conditions</a:t>
            </a:r>
            <a:endParaRPr/>
          </a:p>
          <a:p>
            <a:pPr marL="182880" lvl="0" indent="-55879" algn="l" rtl="0">
              <a:lnSpc>
                <a:spcPct val="110000"/>
              </a:lnSpc>
              <a:spcBef>
                <a:spcPts val="800"/>
              </a:spcBef>
              <a:spcAft>
                <a:spcPts val="0"/>
              </a:spcAft>
              <a:buClr>
                <a:srgbClr val="262626"/>
              </a:buClr>
              <a:buSzPts val="2000"/>
              <a:buNone/>
            </a:pPr>
            <a:endParaRPr/>
          </a:p>
        </p:txBody>
      </p:sp>
      <p:sp>
        <p:nvSpPr>
          <p:cNvPr id="352" name="Google Shape;352;p13"/>
          <p:cNvSpPr txBox="1">
            <a:spLocks noGrp="1"/>
          </p:cNvSpPr>
          <p:nvPr>
            <p:ph type="body" idx="4"/>
          </p:nvPr>
        </p:nvSpPr>
        <p:spPr>
          <a:xfrm>
            <a:off x="5184646" y="3932372"/>
            <a:ext cx="6245352" cy="1828800"/>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1D1C1D"/>
              </a:buClr>
              <a:buSzPts val="2000"/>
              <a:buChar char="•"/>
            </a:pPr>
            <a:r>
              <a:rPr lang="en-US" sz="2000" b="0" i="0">
                <a:solidFill>
                  <a:srgbClr val="1D1C1D"/>
                </a:solidFill>
                <a:latin typeface="Lato"/>
                <a:ea typeface="Lato"/>
                <a:cs typeface="Lato"/>
                <a:sym typeface="Lato"/>
              </a:rPr>
              <a:t>If weather is not related to the performance of quarterbacks, game statistics will not be significantly different when playing in adverse weather conditions vs neutral weather conditions.</a:t>
            </a:r>
            <a:endParaRPr/>
          </a:p>
          <a:p>
            <a:pPr marL="182880" lvl="0" indent="-55879" algn="l" rtl="0">
              <a:lnSpc>
                <a:spcPct val="110000"/>
              </a:lnSpc>
              <a:spcBef>
                <a:spcPts val="800"/>
              </a:spcBef>
              <a:spcAft>
                <a:spcPts val="0"/>
              </a:spcAft>
              <a:buClr>
                <a:srgbClr val="262626"/>
              </a:buClr>
              <a:buSzPts val="2000"/>
              <a:buNone/>
            </a:pPr>
            <a:endParaRPr/>
          </a:p>
        </p:txBody>
      </p:sp>
      <p:sp>
        <p:nvSpPr>
          <p:cNvPr id="353" name="Google Shape;353;p13"/>
          <p:cNvSpPr txBox="1"/>
          <p:nvPr/>
        </p:nvSpPr>
        <p:spPr>
          <a:xfrm>
            <a:off x="171450" y="3000375"/>
            <a:ext cx="4857600" cy="4926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a:solidFill>
                  <a:schemeClr val="dk1"/>
                </a:solidFill>
                <a:latin typeface="Avenir"/>
                <a:ea typeface="Avenir"/>
                <a:cs typeface="Avenir"/>
                <a:sym typeface="Avenir"/>
              </a:rPr>
              <a:t>Let’s revisit our hypotheses…</a:t>
            </a:r>
            <a:endParaRPr sz="2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e97742e9ad_3_5"/>
          <p:cNvSpPr txBox="1">
            <a:spLocks noGrp="1"/>
          </p:cNvSpPr>
          <p:nvPr>
            <p:ph type="title"/>
          </p:nvPr>
        </p:nvSpPr>
        <p:spPr>
          <a:xfrm>
            <a:off x="761952" y="758952"/>
            <a:ext cx="3831300" cy="47550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dirty="0"/>
              <a:t>3 questions</a:t>
            </a:r>
            <a:endParaRPr dirty="0"/>
          </a:p>
        </p:txBody>
      </p:sp>
      <p:sp>
        <p:nvSpPr>
          <p:cNvPr id="121" name="Google Shape;121;ge97742e9ad_3_5"/>
          <p:cNvSpPr txBox="1">
            <a:spLocks noGrp="1"/>
          </p:cNvSpPr>
          <p:nvPr>
            <p:ph type="body" idx="1"/>
          </p:nvPr>
        </p:nvSpPr>
        <p:spPr>
          <a:xfrm>
            <a:off x="5184648" y="758952"/>
            <a:ext cx="6245400" cy="4755000"/>
          </a:xfrm>
          <a:prstGeom prst="rect">
            <a:avLst/>
          </a:prstGeom>
        </p:spPr>
        <p:txBody>
          <a:bodyPr spcFirstLastPara="1" wrap="square" lIns="91425" tIns="45700" rIns="91425" bIns="45700" anchor="t" anchorCtr="0">
            <a:normAutofit/>
          </a:bodyPr>
          <a:lstStyle/>
          <a:p>
            <a:pPr marL="457200" lvl="0" indent="-342900" algn="l" rtl="0">
              <a:spcBef>
                <a:spcPts val="400"/>
              </a:spcBef>
              <a:spcAft>
                <a:spcPts val="0"/>
              </a:spcAft>
              <a:buSzPts val="1800"/>
              <a:buAutoNum type="arabicPeriod"/>
            </a:pPr>
            <a:r>
              <a:rPr lang="en-US" dirty="0">
                <a:latin typeface="+mj-lt"/>
              </a:rPr>
              <a:t>Does high wind speed affect quarterback performance?</a:t>
            </a:r>
            <a:endParaRPr dirty="0">
              <a:latin typeface="+mj-lt"/>
            </a:endParaRPr>
          </a:p>
          <a:p>
            <a:pPr lvl="0" indent="-457200" algn="l" rtl="0">
              <a:spcBef>
                <a:spcPts val="400"/>
              </a:spcBef>
              <a:spcAft>
                <a:spcPts val="0"/>
              </a:spcAft>
              <a:buFont typeface="+mj-lt"/>
              <a:buAutoNum type="arabicPeriod"/>
            </a:pPr>
            <a:endParaRPr dirty="0">
              <a:latin typeface="+mj-lt"/>
            </a:endParaRPr>
          </a:p>
          <a:p>
            <a:pPr marL="457200" lvl="0" indent="-342900" algn="l" rtl="0">
              <a:spcBef>
                <a:spcPts val="400"/>
              </a:spcBef>
              <a:spcAft>
                <a:spcPts val="0"/>
              </a:spcAft>
              <a:buSzPts val="1800"/>
              <a:buAutoNum type="arabicPeriod"/>
            </a:pPr>
            <a:r>
              <a:rPr lang="en-US" dirty="0">
                <a:latin typeface="+mj-lt"/>
              </a:rPr>
              <a:t>Does high or low temperature affect quarterback performance?</a:t>
            </a:r>
            <a:endParaRPr dirty="0">
              <a:latin typeface="+mj-lt"/>
            </a:endParaRPr>
          </a:p>
          <a:p>
            <a:pPr lvl="0" indent="-457200" algn="l" rtl="0">
              <a:spcBef>
                <a:spcPts val="400"/>
              </a:spcBef>
              <a:spcAft>
                <a:spcPts val="0"/>
              </a:spcAft>
              <a:buFont typeface="+mj-lt"/>
              <a:buAutoNum type="arabicPeriod"/>
            </a:pPr>
            <a:endParaRPr dirty="0">
              <a:latin typeface="+mj-lt"/>
            </a:endParaRPr>
          </a:p>
          <a:p>
            <a:pPr marL="457200" lvl="0" indent="-342900" algn="l" rtl="0">
              <a:spcBef>
                <a:spcPts val="400"/>
              </a:spcBef>
              <a:spcAft>
                <a:spcPts val="0"/>
              </a:spcAft>
              <a:buSzPts val="1800"/>
              <a:buAutoNum type="arabicPeriod"/>
            </a:pPr>
            <a:r>
              <a:rPr lang="en-US" dirty="0">
                <a:latin typeface="+mj-lt"/>
              </a:rPr>
              <a:t>Does precipitation affect quarterback performance?</a:t>
            </a:r>
            <a:endParaRPr dirty="0">
              <a:latin typeface="+mj-lt"/>
            </a:endParaRPr>
          </a:p>
        </p:txBody>
      </p:sp>
      <p:pic>
        <p:nvPicPr>
          <p:cNvPr id="122" name="Google Shape;122;ge97742e9ad_3_5"/>
          <p:cNvPicPr preferRelativeResize="0"/>
          <p:nvPr/>
        </p:nvPicPr>
        <p:blipFill>
          <a:blip r:embed="rId3">
            <a:alphaModFix/>
          </a:blip>
          <a:stretch>
            <a:fillRect/>
          </a:stretch>
        </p:blipFill>
        <p:spPr>
          <a:xfrm>
            <a:off x="1318344" y="2891225"/>
            <a:ext cx="2465450" cy="33056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e96a7b0a3a_4_0"/>
          <p:cNvSpPr txBox="1">
            <a:spLocks noGrp="1"/>
          </p:cNvSpPr>
          <p:nvPr>
            <p:ph type="title"/>
          </p:nvPr>
        </p:nvSpPr>
        <p:spPr>
          <a:xfrm>
            <a:off x="758950" y="685800"/>
            <a:ext cx="4424400" cy="4828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What we found:</a:t>
            </a:r>
            <a:endParaRPr/>
          </a:p>
          <a:p>
            <a:pPr marL="0" lvl="0" indent="0" algn="l" rtl="0">
              <a:spcBef>
                <a:spcPts val="0"/>
              </a:spcBef>
              <a:spcAft>
                <a:spcPts val="0"/>
              </a:spcAft>
              <a:buNone/>
            </a:pPr>
            <a:endParaRPr/>
          </a:p>
          <a:p>
            <a:pPr marL="0" lvl="0" indent="0" algn="l" rtl="0">
              <a:spcBef>
                <a:spcPts val="0"/>
              </a:spcBef>
              <a:spcAft>
                <a:spcPts val="0"/>
              </a:spcAft>
              <a:buNone/>
            </a:pPr>
            <a:r>
              <a:rPr lang="en-US" sz="3400" i="0"/>
              <a:t>Based on our data...</a:t>
            </a:r>
            <a:endParaRPr sz="3400" i="0"/>
          </a:p>
        </p:txBody>
      </p:sp>
      <p:sp>
        <p:nvSpPr>
          <p:cNvPr id="359" name="Google Shape;359;ge96a7b0a3a_4_0"/>
          <p:cNvSpPr txBox="1">
            <a:spLocks noGrp="1"/>
          </p:cNvSpPr>
          <p:nvPr>
            <p:ph type="body" idx="1"/>
          </p:nvPr>
        </p:nvSpPr>
        <p:spPr>
          <a:xfrm>
            <a:off x="5183188" y="758951"/>
            <a:ext cx="6245400" cy="4755000"/>
          </a:xfrm>
          <a:prstGeom prst="rect">
            <a:avLst/>
          </a:prstGeom>
        </p:spPr>
        <p:txBody>
          <a:bodyPr spcFirstLastPara="1" wrap="square" lIns="91425" tIns="45700" rIns="91425" bIns="45700" anchor="t" anchorCtr="0">
            <a:normAutofit fontScale="85000" lnSpcReduction="20000"/>
          </a:bodyPr>
          <a:lstStyle/>
          <a:p>
            <a:pPr marL="473075" indent="-342900">
              <a:buSzPct val="100000"/>
            </a:pPr>
            <a:r>
              <a:rPr lang="en-US" dirty="0">
                <a:latin typeface="Arial" panose="020B0604020202020204" pitchFamily="34" charset="0"/>
                <a:cs typeface="Arial" panose="020B0604020202020204" pitchFamily="34" charset="0"/>
              </a:rPr>
              <a:t>The effect of </a:t>
            </a:r>
            <a:r>
              <a:rPr lang="en-US" b="1" dirty="0">
                <a:latin typeface="Arial" panose="020B0604020202020204" pitchFamily="34" charset="0"/>
                <a:cs typeface="Arial" panose="020B0604020202020204" pitchFamily="34" charset="0"/>
              </a:rPr>
              <a:t>WEATHER</a:t>
            </a:r>
            <a:r>
              <a:rPr lang="en-US" dirty="0">
                <a:latin typeface="Arial" panose="020B0604020202020204" pitchFamily="34" charset="0"/>
                <a:cs typeface="Arial" panose="020B0604020202020204" pitchFamily="34" charset="0"/>
              </a:rPr>
              <a:t> cannot be shown to significantly affect Quarterback ratings overall. Although the mean QB ratings were affected in games with freezing temperatures, precipitation, and high winds, there was not enough of an impact based on sample size to draw a conclusion.  </a:t>
            </a:r>
            <a:endParaRPr dirty="0">
              <a:latin typeface="Arial" panose="020B0604020202020204" pitchFamily="34" charset="0"/>
              <a:cs typeface="Arial" panose="020B0604020202020204" pitchFamily="34" charset="0"/>
            </a:endParaRPr>
          </a:p>
          <a:p>
            <a:pPr marL="342900" indent="-342900"/>
            <a:endParaRPr dirty="0">
              <a:latin typeface="Arial" panose="020B0604020202020204" pitchFamily="34" charset="0"/>
              <a:cs typeface="Arial" panose="020B0604020202020204" pitchFamily="34" charset="0"/>
            </a:endParaRPr>
          </a:p>
          <a:p>
            <a:pPr marL="473075" indent="-342900">
              <a:buSzPct val="100000"/>
            </a:pPr>
            <a:r>
              <a:rPr lang="en-US" b="1" dirty="0">
                <a:latin typeface="Arial" panose="020B0604020202020204" pitchFamily="34" charset="0"/>
                <a:cs typeface="Arial" panose="020B0604020202020204" pitchFamily="34" charset="0"/>
              </a:rPr>
              <a:t>WEATHER CONDITIONS </a:t>
            </a:r>
            <a:r>
              <a:rPr lang="en-US" dirty="0">
                <a:latin typeface="Arial" panose="020B0604020202020204" pitchFamily="34" charset="0"/>
                <a:cs typeface="Arial" panose="020B0604020202020204" pitchFamily="34" charset="0"/>
              </a:rPr>
              <a:t>alone when analyzing the top 5 and bottom 5 QB ratings are inconclusive. </a:t>
            </a:r>
            <a:endParaRPr dirty="0">
              <a:latin typeface="Arial" panose="020B0604020202020204" pitchFamily="34" charset="0"/>
              <a:cs typeface="Arial" panose="020B0604020202020204" pitchFamily="34" charset="0"/>
            </a:endParaRPr>
          </a:p>
          <a:p>
            <a:pPr marL="800100" indent="-342900"/>
            <a:endParaRPr dirty="0">
              <a:latin typeface="Arial" panose="020B0604020202020204" pitchFamily="34" charset="0"/>
              <a:cs typeface="Arial" panose="020B0604020202020204" pitchFamily="34" charset="0"/>
            </a:endParaRPr>
          </a:p>
          <a:p>
            <a:pPr marL="473075" indent="-342900">
              <a:buSzPct val="100000"/>
            </a:pPr>
            <a:r>
              <a:rPr lang="en-US" dirty="0">
                <a:latin typeface="Arial" panose="020B0604020202020204" pitchFamily="34" charset="0"/>
                <a:cs typeface="Arial" panose="020B0604020202020204" pitchFamily="34" charset="0"/>
              </a:rPr>
              <a:t>Data indicates that weather may affect performance in the way Quarterbacks and their coaches approach games, resulting in differences in completions and passing yards.</a:t>
            </a:r>
            <a:endParaRPr dirty="0">
              <a:latin typeface="Arial" panose="020B0604020202020204" pitchFamily="34" charset="0"/>
              <a:cs typeface="Arial" panose="020B0604020202020204" pitchFamily="34" charset="0"/>
            </a:endParaRPr>
          </a:p>
          <a:p>
            <a:pPr marL="342900" indent="-342900"/>
            <a:endParaRPr dirty="0">
              <a:latin typeface="Arial" panose="020B0604020202020204" pitchFamily="34" charset="0"/>
              <a:cs typeface="Arial" panose="020B0604020202020204" pitchFamily="34" charset="0"/>
            </a:endParaRPr>
          </a:p>
          <a:p>
            <a:pPr marL="473075" indent="-342900">
              <a:buSzPct val="100000"/>
            </a:pPr>
            <a:r>
              <a:rPr lang="en-US" dirty="0">
                <a:latin typeface="Arial" panose="020B0604020202020204" pitchFamily="34" charset="0"/>
                <a:cs typeface="Arial" panose="020B0604020202020204" pitchFamily="34" charset="0"/>
              </a:rPr>
              <a:t>Overall, Quarterback ratings varied too much in the sample of weather conditions in our data to support our alternative hypothesis. </a:t>
            </a:r>
            <a:endParaRPr dirty="0">
              <a:latin typeface="Arial" panose="020B0604020202020204" pitchFamily="34" charset="0"/>
              <a:cs typeface="Arial" panose="020B0604020202020204" pitchFamily="34" charset="0"/>
            </a:endParaRPr>
          </a:p>
          <a:p>
            <a:pPr marL="0" lvl="0" indent="0" algn="l" rtl="0">
              <a:spcBef>
                <a:spcPts val="400"/>
              </a:spcBef>
              <a:spcAft>
                <a:spcPts val="0"/>
              </a:spcAft>
              <a:buNone/>
            </a:pPr>
            <a:endParaRPr dirty="0"/>
          </a:p>
          <a:p>
            <a:pPr marL="457200" lvl="0" indent="0" algn="l" rtl="0">
              <a:spcBef>
                <a:spcPts val="400"/>
              </a:spcBef>
              <a:spcAft>
                <a:spcPts val="4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6"/>
        <p:cNvGrpSpPr/>
        <p:nvPr/>
      </p:nvGrpSpPr>
      <p:grpSpPr>
        <a:xfrm>
          <a:off x="0" y="0"/>
          <a:ext cx="0" cy="0"/>
          <a:chOff x="0" y="0"/>
          <a:chExt cx="0" cy="0"/>
        </a:xfrm>
      </p:grpSpPr>
      <p:sp>
        <p:nvSpPr>
          <p:cNvPr id="127" name="Google Shape;127;p4"/>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Avenir"/>
              <a:cs typeface="Arial" panose="020B0604020202020204" pitchFamily="34" charset="0"/>
              <a:sym typeface="Avenir"/>
            </a:endParaRPr>
          </a:p>
        </p:txBody>
      </p:sp>
      <p:sp>
        <p:nvSpPr>
          <p:cNvPr id="128" name="Google Shape;128;p4"/>
          <p:cNvSpPr txBox="1">
            <a:spLocks noGrp="1"/>
          </p:cNvSpPr>
          <p:nvPr>
            <p:ph type="title"/>
          </p:nvPr>
        </p:nvSpPr>
        <p:spPr>
          <a:xfrm>
            <a:off x="758952" y="420625"/>
            <a:ext cx="10667998" cy="132681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262626"/>
              </a:buClr>
              <a:buSzPts val="6000"/>
              <a:buFont typeface="Arial"/>
              <a:buNone/>
            </a:pPr>
            <a:r>
              <a:rPr lang="en-US" dirty="0"/>
              <a:t>Give me the data	</a:t>
            </a:r>
            <a:endParaRPr dirty="0"/>
          </a:p>
        </p:txBody>
      </p:sp>
      <p:cxnSp>
        <p:nvCxnSpPr>
          <p:cNvPr id="129" name="Google Shape;129;p4"/>
          <p:cNvCxnSpPr/>
          <p:nvPr/>
        </p:nvCxnSpPr>
        <p:spPr>
          <a:xfrm rot="10800000">
            <a:off x="843889" y="1976039"/>
            <a:ext cx="10515600" cy="0"/>
          </a:xfrm>
          <a:prstGeom prst="straightConnector1">
            <a:avLst/>
          </a:prstGeom>
          <a:noFill/>
          <a:ln w="19050" cap="flat" cmpd="sng">
            <a:solidFill>
              <a:srgbClr val="262626"/>
            </a:solidFill>
            <a:prstDash val="solid"/>
            <a:miter lim="800000"/>
            <a:headEnd type="none" w="sm" len="sm"/>
            <a:tailEnd type="none" w="sm" len="sm"/>
          </a:ln>
        </p:spPr>
      </p:cxnSp>
      <p:pic>
        <p:nvPicPr>
          <p:cNvPr id="130" name="Google Shape;130;p4" descr="Programming data on computer monitor"/>
          <p:cNvPicPr preferRelativeResize="0"/>
          <p:nvPr/>
        </p:nvPicPr>
        <p:blipFill rotWithShape="1">
          <a:blip r:embed="rId3">
            <a:alphaModFix/>
          </a:blip>
          <a:srcRect t="7126" r="2" b="1"/>
          <a:stretch/>
        </p:blipFill>
        <p:spPr>
          <a:xfrm>
            <a:off x="290750" y="2428875"/>
            <a:ext cx="6061327" cy="3757627"/>
          </a:xfrm>
          <a:prstGeom prst="rect">
            <a:avLst/>
          </a:prstGeom>
          <a:noFill/>
          <a:ln>
            <a:noFill/>
          </a:ln>
        </p:spPr>
      </p:pic>
      <p:sp>
        <p:nvSpPr>
          <p:cNvPr id="131" name="Google Shape;131;p4"/>
          <p:cNvSpPr txBox="1">
            <a:spLocks noGrp="1"/>
          </p:cNvSpPr>
          <p:nvPr>
            <p:ph type="body" idx="1"/>
          </p:nvPr>
        </p:nvSpPr>
        <p:spPr>
          <a:xfrm>
            <a:off x="6428232" y="2267717"/>
            <a:ext cx="5001639" cy="3514372"/>
          </a:xfrm>
          <a:prstGeom prst="rect">
            <a:avLst/>
          </a:prstGeom>
          <a:noFill/>
          <a:ln>
            <a:noFill/>
          </a:ln>
        </p:spPr>
        <p:txBody>
          <a:bodyPr spcFirstLastPara="1" wrap="square" lIns="91425" tIns="45700" rIns="91425" bIns="45700" anchor="t" anchorCtr="0">
            <a:normAutofit/>
          </a:bodyPr>
          <a:lstStyle/>
          <a:p>
            <a:pPr marL="182880" lvl="0" indent="-195580" algn="l" rtl="0">
              <a:lnSpc>
                <a:spcPct val="110000"/>
              </a:lnSpc>
              <a:spcBef>
                <a:spcPts val="0"/>
              </a:spcBef>
              <a:spcAft>
                <a:spcPts val="0"/>
              </a:spcAft>
              <a:buClr>
                <a:srgbClr val="262626"/>
              </a:buClr>
              <a:buSzPts val="2200"/>
              <a:buChar char="•"/>
            </a:pPr>
            <a:r>
              <a:rPr lang="en-US" sz="2200" b="1"/>
              <a:t>Source of API: </a:t>
            </a:r>
            <a:endParaRPr sz="2200"/>
          </a:p>
          <a:p>
            <a:pPr marL="0" lvl="0" indent="0" algn="l" rtl="0">
              <a:lnSpc>
                <a:spcPct val="110000"/>
              </a:lnSpc>
              <a:spcBef>
                <a:spcPts val="800"/>
              </a:spcBef>
              <a:spcAft>
                <a:spcPts val="0"/>
              </a:spcAft>
              <a:buClr>
                <a:srgbClr val="262626"/>
              </a:buClr>
              <a:buSzPts val="1400"/>
              <a:buNone/>
            </a:pPr>
            <a:r>
              <a:rPr lang="en-US" sz="1850">
                <a:solidFill>
                  <a:schemeClr val="hlink"/>
                </a:solidFill>
                <a:highlight>
                  <a:srgbClr val="F8F8F8"/>
                </a:highlight>
                <a:uFill>
                  <a:noFill/>
                </a:uFill>
                <a:latin typeface="Arial"/>
                <a:ea typeface="Arial"/>
                <a:cs typeface="Arial"/>
                <a:sym typeface="Arial"/>
                <a:hlinkClick r:id="rId4"/>
              </a:rPr>
              <a:t>https://www.spreadtrends.com/api/metadata</a:t>
            </a:r>
            <a:endParaRPr sz="2400"/>
          </a:p>
          <a:p>
            <a:pPr marL="0" lvl="0" indent="0" algn="l" rtl="0">
              <a:lnSpc>
                <a:spcPct val="110000"/>
              </a:lnSpc>
              <a:spcBef>
                <a:spcPts val="800"/>
              </a:spcBef>
              <a:spcAft>
                <a:spcPts val="0"/>
              </a:spcAft>
              <a:buClr>
                <a:srgbClr val="262626"/>
              </a:buClr>
              <a:buSzPts val="1400"/>
              <a:buNone/>
            </a:pPr>
            <a:endParaRPr sz="1400"/>
          </a:p>
          <a:p>
            <a:pPr marL="182880" lvl="0" indent="-195580" algn="l" rtl="0">
              <a:lnSpc>
                <a:spcPct val="110000"/>
              </a:lnSpc>
              <a:spcBef>
                <a:spcPts val="800"/>
              </a:spcBef>
              <a:spcAft>
                <a:spcPts val="0"/>
              </a:spcAft>
              <a:buClr>
                <a:srgbClr val="262626"/>
              </a:buClr>
              <a:buSzPts val="2200"/>
              <a:buChar char="•"/>
            </a:pPr>
            <a:r>
              <a:rPr lang="en-US" sz="2200" b="1"/>
              <a:t>Formula used to calculate QB rating:</a:t>
            </a:r>
            <a:endParaRPr sz="1600"/>
          </a:p>
          <a:p>
            <a:pPr marL="0" lvl="0" indent="0" algn="l" rtl="0">
              <a:lnSpc>
                <a:spcPct val="110000"/>
              </a:lnSpc>
              <a:spcBef>
                <a:spcPts val="800"/>
              </a:spcBef>
              <a:spcAft>
                <a:spcPts val="0"/>
              </a:spcAft>
              <a:buClr>
                <a:srgbClr val="262626"/>
              </a:buClr>
              <a:buSzPts val="1400"/>
              <a:buNone/>
            </a:pPr>
            <a:r>
              <a:rPr lang="en-US" sz="1400"/>
              <a:t>Wikipedia:</a:t>
            </a:r>
            <a:endParaRPr/>
          </a:p>
          <a:p>
            <a:pPr marL="0" lvl="0" indent="0" algn="l" rtl="0">
              <a:lnSpc>
                <a:spcPct val="110000"/>
              </a:lnSpc>
              <a:spcBef>
                <a:spcPts val="800"/>
              </a:spcBef>
              <a:spcAft>
                <a:spcPts val="0"/>
              </a:spcAft>
              <a:buClr>
                <a:srgbClr val="262626"/>
              </a:buClr>
              <a:buSzPts val="2000"/>
              <a:buNone/>
            </a:pPr>
            <a:endParaRPr/>
          </a:p>
        </p:txBody>
      </p:sp>
      <p:sp>
        <p:nvSpPr>
          <p:cNvPr id="132" name="Google Shape;132;p4"/>
          <p:cNvSpPr/>
          <p:nvPr/>
        </p:nvSpPr>
        <p:spPr>
          <a:xfrm>
            <a:off x="11784011" y="5783564"/>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pic>
        <p:nvPicPr>
          <p:cNvPr id="133" name="Google Shape;133;p4" descr="Diagram&#10;&#10;Description automatically generated"/>
          <p:cNvPicPr preferRelativeResize="0"/>
          <p:nvPr/>
        </p:nvPicPr>
        <p:blipFill rotWithShape="1">
          <a:blip r:embed="rId5">
            <a:alphaModFix/>
          </a:blip>
          <a:srcRect/>
          <a:stretch/>
        </p:blipFill>
        <p:spPr>
          <a:xfrm>
            <a:off x="6528771" y="4327622"/>
            <a:ext cx="1681277" cy="1774682"/>
          </a:xfrm>
          <a:prstGeom prst="rect">
            <a:avLst/>
          </a:prstGeom>
          <a:noFill/>
          <a:ln>
            <a:noFill/>
          </a:ln>
        </p:spPr>
      </p:pic>
      <p:pic>
        <p:nvPicPr>
          <p:cNvPr id="134" name="Google Shape;134;p4"/>
          <p:cNvPicPr preferRelativeResize="0"/>
          <p:nvPr/>
        </p:nvPicPr>
        <p:blipFill>
          <a:blip r:embed="rId6">
            <a:alphaModFix/>
          </a:blip>
          <a:stretch>
            <a:fillRect/>
          </a:stretch>
        </p:blipFill>
        <p:spPr>
          <a:xfrm>
            <a:off x="8386750" y="4327625"/>
            <a:ext cx="3548551" cy="605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8"/>
        <p:cNvGrpSpPr/>
        <p:nvPr/>
      </p:nvGrpSpPr>
      <p:grpSpPr>
        <a:xfrm>
          <a:off x="0" y="0"/>
          <a:ext cx="0" cy="0"/>
          <a:chOff x="0" y="0"/>
          <a:chExt cx="0" cy="0"/>
        </a:xfrm>
      </p:grpSpPr>
      <p:sp>
        <p:nvSpPr>
          <p:cNvPr id="139" name="Google Shape;139;p3"/>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Avenir"/>
              <a:cs typeface="Arial" panose="020B0604020202020204" pitchFamily="34" charset="0"/>
              <a:sym typeface="Avenir"/>
            </a:endParaRPr>
          </a:p>
        </p:txBody>
      </p:sp>
      <p:sp>
        <p:nvSpPr>
          <p:cNvPr id="140" name="Google Shape;140;p3"/>
          <p:cNvSpPr txBox="1">
            <a:spLocks noGrp="1"/>
          </p:cNvSpPr>
          <p:nvPr>
            <p:ph type="title"/>
          </p:nvPr>
        </p:nvSpPr>
        <p:spPr>
          <a:xfrm>
            <a:off x="5818282" y="1179380"/>
            <a:ext cx="5312400" cy="1806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62626"/>
              </a:buClr>
              <a:buSzPts val="6000"/>
              <a:buFont typeface="Arial"/>
              <a:buNone/>
            </a:pPr>
            <a:r>
              <a:rPr lang="en-US"/>
              <a:t>Sample Size</a:t>
            </a:r>
            <a:endParaRPr/>
          </a:p>
        </p:txBody>
      </p:sp>
      <p:pic>
        <p:nvPicPr>
          <p:cNvPr id="141" name="Google Shape;141;p3" descr="Football close-up"/>
          <p:cNvPicPr preferRelativeResize="0"/>
          <p:nvPr/>
        </p:nvPicPr>
        <p:blipFill rotWithShape="1">
          <a:blip r:embed="rId3">
            <a:alphaModFix/>
          </a:blip>
          <a:srcRect r="49240" b="-1"/>
          <a:stretch/>
        </p:blipFill>
        <p:spPr>
          <a:xfrm>
            <a:off x="0" y="10"/>
            <a:ext cx="5215066" cy="6857990"/>
          </a:xfrm>
          <a:custGeom>
            <a:avLst/>
            <a:gdLst/>
            <a:ahLst/>
            <a:cxnLst/>
            <a:rect l="l" t="t" r="r" b="b"/>
            <a:pathLst>
              <a:path w="5215066" h="6845983" extrusionOk="0">
                <a:moveTo>
                  <a:pt x="0" y="0"/>
                </a:moveTo>
                <a:lnTo>
                  <a:pt x="3197713" y="0"/>
                </a:lnTo>
                <a:lnTo>
                  <a:pt x="3259787" y="39795"/>
                </a:lnTo>
                <a:cubicBezTo>
                  <a:pt x="4439462" y="836768"/>
                  <a:pt x="5215066" y="2186425"/>
                  <a:pt x="5215066" y="3717234"/>
                </a:cubicBezTo>
                <a:cubicBezTo>
                  <a:pt x="5215066" y="4788800"/>
                  <a:pt x="4835020" y="5771602"/>
                  <a:pt x="4202364" y="6538204"/>
                </a:cubicBezTo>
                <a:lnTo>
                  <a:pt x="3922635" y="6845983"/>
                </a:lnTo>
                <a:lnTo>
                  <a:pt x="0" y="6845983"/>
                </a:lnTo>
                <a:close/>
              </a:path>
            </a:pathLst>
          </a:custGeom>
          <a:noFill/>
          <a:ln>
            <a:noFill/>
          </a:ln>
        </p:spPr>
      </p:pic>
      <p:cxnSp>
        <p:nvCxnSpPr>
          <p:cNvPr id="142" name="Google Shape;142;p3"/>
          <p:cNvCxnSpPr/>
          <p:nvPr/>
        </p:nvCxnSpPr>
        <p:spPr>
          <a:xfrm rot="10800000">
            <a:off x="5986332" y="3088919"/>
            <a:ext cx="5212080" cy="0"/>
          </a:xfrm>
          <a:prstGeom prst="straightConnector1">
            <a:avLst/>
          </a:prstGeom>
          <a:noFill/>
          <a:ln w="19050" cap="flat" cmpd="sng">
            <a:solidFill>
              <a:srgbClr val="262626"/>
            </a:solidFill>
            <a:prstDash val="solid"/>
            <a:miter lim="800000"/>
            <a:headEnd type="none" w="sm" len="sm"/>
            <a:tailEnd type="none" w="sm" len="sm"/>
          </a:ln>
        </p:spPr>
      </p:cxnSp>
      <p:sp>
        <p:nvSpPr>
          <p:cNvPr id="143" name="Google Shape;143;p3"/>
          <p:cNvSpPr txBox="1">
            <a:spLocks noGrp="1"/>
          </p:cNvSpPr>
          <p:nvPr>
            <p:ph type="body" idx="1"/>
          </p:nvPr>
        </p:nvSpPr>
        <p:spPr>
          <a:xfrm>
            <a:off x="5514974" y="3271850"/>
            <a:ext cx="5615700" cy="3330900"/>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262626"/>
              </a:buClr>
              <a:buSzPts val="2000"/>
              <a:buChar char="•"/>
            </a:pPr>
            <a:r>
              <a:rPr lang="en-US"/>
              <a:t> 5 seasons (2015-2020)</a:t>
            </a:r>
            <a:endParaRPr/>
          </a:p>
          <a:p>
            <a:pPr marL="0" lvl="0" indent="0" algn="l" rtl="0">
              <a:lnSpc>
                <a:spcPct val="110000"/>
              </a:lnSpc>
              <a:spcBef>
                <a:spcPts val="800"/>
              </a:spcBef>
              <a:spcAft>
                <a:spcPts val="0"/>
              </a:spcAft>
              <a:buClr>
                <a:srgbClr val="262626"/>
              </a:buClr>
              <a:buSzPts val="2000"/>
              <a:buNone/>
            </a:pPr>
            <a:r>
              <a:rPr lang="en-US"/>
              <a:t>   (Excluding pre-season and playoff games)</a:t>
            </a:r>
            <a:endParaRPr/>
          </a:p>
          <a:p>
            <a:pPr marL="182880" lvl="0" indent="-182880" algn="l" rtl="0">
              <a:lnSpc>
                <a:spcPct val="110000"/>
              </a:lnSpc>
              <a:spcBef>
                <a:spcPts val="800"/>
              </a:spcBef>
              <a:spcAft>
                <a:spcPts val="0"/>
              </a:spcAft>
              <a:buClr>
                <a:srgbClr val="262626"/>
              </a:buClr>
              <a:buSzPts val="2000"/>
              <a:buChar char="•"/>
            </a:pPr>
            <a:r>
              <a:rPr lang="en-US"/>
              <a:t>Exclusively open-air stadiums</a:t>
            </a:r>
            <a:endParaRPr/>
          </a:p>
          <a:p>
            <a:pPr marL="182880" lvl="0" indent="-182880" algn="l" rtl="0">
              <a:lnSpc>
                <a:spcPct val="110000"/>
              </a:lnSpc>
              <a:spcBef>
                <a:spcPts val="800"/>
              </a:spcBef>
              <a:spcAft>
                <a:spcPts val="0"/>
              </a:spcAft>
              <a:buClr>
                <a:srgbClr val="262626"/>
              </a:buClr>
              <a:buSzPts val="2000"/>
              <a:buChar char="•"/>
            </a:pPr>
            <a:r>
              <a:rPr lang="en-US"/>
              <a:t>Gametime weather conditions including wind speed, temperature, and precipitation</a:t>
            </a:r>
            <a:endParaRPr/>
          </a:p>
          <a:p>
            <a:pPr marL="182880" lvl="0" indent="-170180" algn="l" rtl="0">
              <a:lnSpc>
                <a:spcPct val="110000"/>
              </a:lnSpc>
              <a:spcBef>
                <a:spcPts val="800"/>
              </a:spcBef>
              <a:spcAft>
                <a:spcPts val="0"/>
              </a:spcAft>
              <a:buSzPts val="1800"/>
              <a:buChar char="•"/>
            </a:pPr>
            <a:r>
              <a:rPr lang="en-US"/>
              <a:t>Position: Quarterback</a:t>
            </a:r>
            <a:endParaRPr/>
          </a:p>
        </p:txBody>
      </p:sp>
      <p:sp>
        <p:nvSpPr>
          <p:cNvPr id="144" name="Google Shape;144;p3"/>
          <p:cNvSpPr/>
          <p:nvPr/>
        </p:nvSpPr>
        <p:spPr>
          <a:xfrm>
            <a:off x="11784011" y="5783564"/>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8"/>
        <p:cNvGrpSpPr/>
        <p:nvPr/>
      </p:nvGrpSpPr>
      <p:grpSpPr>
        <a:xfrm>
          <a:off x="0" y="0"/>
          <a:ext cx="0" cy="0"/>
          <a:chOff x="0" y="0"/>
          <a:chExt cx="0" cy="0"/>
        </a:xfrm>
      </p:grpSpPr>
      <p:sp>
        <p:nvSpPr>
          <p:cNvPr id="149" name="Google Shape;149;p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Avenir"/>
              <a:cs typeface="Avenir"/>
              <a:sym typeface="Avenir"/>
            </a:endParaRPr>
          </a:p>
        </p:txBody>
      </p:sp>
      <p:sp>
        <p:nvSpPr>
          <p:cNvPr id="150" name="Google Shape;150;p5"/>
          <p:cNvSpPr txBox="1">
            <a:spLocks noGrp="1"/>
          </p:cNvSpPr>
          <p:nvPr>
            <p:ph type="title"/>
          </p:nvPr>
        </p:nvSpPr>
        <p:spPr>
          <a:xfrm>
            <a:off x="758951" y="1063256"/>
            <a:ext cx="3866215" cy="445057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62626"/>
              </a:buClr>
              <a:buSzPts val="6000"/>
              <a:buFont typeface="Arial"/>
              <a:buNone/>
            </a:pPr>
            <a:r>
              <a:rPr lang="en-US"/>
              <a:t>When data gets messy, clean it up!</a:t>
            </a:r>
            <a:endParaRPr/>
          </a:p>
        </p:txBody>
      </p:sp>
      <p:cxnSp>
        <p:nvCxnSpPr>
          <p:cNvPr id="151" name="Google Shape;151;p5"/>
          <p:cNvCxnSpPr/>
          <p:nvPr/>
        </p:nvCxnSpPr>
        <p:spPr>
          <a:xfrm>
            <a:off x="4952998" y="1143293"/>
            <a:ext cx="0" cy="5714707"/>
          </a:xfrm>
          <a:prstGeom prst="straightConnector1">
            <a:avLst/>
          </a:prstGeom>
          <a:noFill/>
          <a:ln w="19050" cap="flat" cmpd="sng">
            <a:solidFill>
              <a:srgbClr val="262626"/>
            </a:solidFill>
            <a:prstDash val="solid"/>
            <a:miter lim="800000"/>
            <a:headEnd type="none" w="sm" len="sm"/>
            <a:tailEnd type="none" w="sm" len="sm"/>
          </a:ln>
        </p:spPr>
      </p:cxnSp>
      <p:sp>
        <p:nvSpPr>
          <p:cNvPr id="152" name="Google Shape;152;p5"/>
          <p:cNvSpPr txBox="1">
            <a:spLocks noGrp="1"/>
          </p:cNvSpPr>
          <p:nvPr>
            <p:ph type="body" idx="1"/>
          </p:nvPr>
        </p:nvSpPr>
        <p:spPr>
          <a:xfrm>
            <a:off x="5200650" y="557225"/>
            <a:ext cx="6744000" cy="4100400"/>
          </a:xfrm>
          <a:prstGeom prst="rect">
            <a:avLst/>
          </a:prstGeom>
          <a:noFill/>
          <a:ln>
            <a:noFill/>
          </a:ln>
        </p:spPr>
        <p:txBody>
          <a:bodyPr spcFirstLastPara="1" wrap="square" lIns="91425" tIns="45700" rIns="91425" bIns="45700" anchor="t" anchorCtr="0">
            <a:normAutofit/>
          </a:bodyPr>
          <a:lstStyle/>
          <a:p>
            <a:pPr marL="182880" lvl="0" indent="-182880" algn="l" rtl="0">
              <a:lnSpc>
                <a:spcPct val="110000"/>
              </a:lnSpc>
              <a:spcBef>
                <a:spcPts val="0"/>
              </a:spcBef>
              <a:spcAft>
                <a:spcPts val="0"/>
              </a:spcAft>
              <a:buClr>
                <a:srgbClr val="262626"/>
              </a:buClr>
              <a:buSzPts val="2000"/>
              <a:buChar char="•"/>
            </a:pPr>
            <a:r>
              <a:rPr lang="en-US"/>
              <a:t>What we did:</a:t>
            </a:r>
            <a:endParaRPr/>
          </a:p>
          <a:p>
            <a:pPr marL="0" lvl="0" indent="457200" algn="l" rtl="0">
              <a:lnSpc>
                <a:spcPct val="110000"/>
              </a:lnSpc>
              <a:spcBef>
                <a:spcPts val="800"/>
              </a:spcBef>
              <a:spcAft>
                <a:spcPts val="0"/>
              </a:spcAft>
              <a:buNone/>
            </a:pPr>
            <a:r>
              <a:rPr lang="en-US"/>
              <a:t>-Removed the following:</a:t>
            </a:r>
            <a:endParaRPr/>
          </a:p>
          <a:p>
            <a:pPr marL="0" lvl="0" indent="0" algn="l" rtl="0">
              <a:lnSpc>
                <a:spcPct val="110000"/>
              </a:lnSpc>
              <a:spcBef>
                <a:spcPts val="800"/>
              </a:spcBef>
              <a:spcAft>
                <a:spcPts val="0"/>
              </a:spcAft>
              <a:buClr>
                <a:srgbClr val="262626"/>
              </a:buClr>
              <a:buSzPts val="2000"/>
              <a:buNone/>
            </a:pPr>
            <a:r>
              <a:rPr lang="en-US"/>
              <a:t>		All positions </a:t>
            </a:r>
            <a:r>
              <a:rPr lang="en-US" u="sng"/>
              <a:t>except</a:t>
            </a:r>
            <a:r>
              <a:rPr lang="en-US"/>
              <a:t> the quarterback</a:t>
            </a:r>
            <a:endParaRPr/>
          </a:p>
          <a:p>
            <a:pPr marL="640080" lvl="1" indent="0" algn="l" rtl="0">
              <a:lnSpc>
                <a:spcPct val="110000"/>
              </a:lnSpc>
              <a:spcBef>
                <a:spcPts val="800"/>
              </a:spcBef>
              <a:spcAft>
                <a:spcPts val="0"/>
              </a:spcAft>
              <a:buClr>
                <a:srgbClr val="262626"/>
              </a:buClr>
              <a:buSzPts val="1800"/>
              <a:buNone/>
            </a:pPr>
            <a:r>
              <a:rPr lang="en-US" sz="2000"/>
              <a:t>	</a:t>
            </a:r>
            <a:r>
              <a:rPr lang="en-US" sz="2000" i="0"/>
              <a:t>Pre-season and playoff games</a:t>
            </a:r>
            <a:endParaRPr sz="2000" i="0"/>
          </a:p>
          <a:p>
            <a:pPr marL="182880" lvl="1" indent="0" algn="l" rtl="0">
              <a:lnSpc>
                <a:spcPct val="110000"/>
              </a:lnSpc>
              <a:spcBef>
                <a:spcPts val="800"/>
              </a:spcBef>
              <a:spcAft>
                <a:spcPts val="0"/>
              </a:spcAft>
              <a:buClr>
                <a:srgbClr val="262626"/>
              </a:buClr>
              <a:buSzPts val="1800"/>
              <a:buNone/>
            </a:pPr>
            <a:r>
              <a:rPr lang="en-US" sz="2000"/>
              <a:t>		</a:t>
            </a:r>
            <a:r>
              <a:rPr lang="en-US" sz="2000" i="0"/>
              <a:t>Null values in QB rating</a:t>
            </a:r>
            <a:endParaRPr sz="2000" i="0"/>
          </a:p>
          <a:p>
            <a:pPr marL="457200" lvl="1" indent="0" algn="l" rtl="0">
              <a:spcBef>
                <a:spcPts val="800"/>
              </a:spcBef>
              <a:spcAft>
                <a:spcPts val="0"/>
              </a:spcAft>
              <a:buClr>
                <a:srgbClr val="262626"/>
              </a:buClr>
              <a:buSzPts val="1800"/>
              <a:buNone/>
            </a:pPr>
            <a:r>
              <a:rPr lang="en-US" sz="2000"/>
              <a:t>	</a:t>
            </a:r>
            <a:r>
              <a:rPr lang="en-US" sz="2000" i="0"/>
              <a:t>Players with less than 10 attempts per game</a:t>
            </a:r>
            <a:endParaRPr sz="2000" i="0"/>
          </a:p>
          <a:p>
            <a:pPr marL="182880" lvl="1" indent="0" algn="l" rtl="0">
              <a:lnSpc>
                <a:spcPct val="110000"/>
              </a:lnSpc>
              <a:spcBef>
                <a:spcPts val="800"/>
              </a:spcBef>
              <a:spcAft>
                <a:spcPts val="0"/>
              </a:spcAft>
              <a:buClr>
                <a:srgbClr val="262626"/>
              </a:buClr>
              <a:buSzPts val="1800"/>
              <a:buNone/>
            </a:pPr>
            <a:r>
              <a:rPr lang="en-US" sz="2000"/>
              <a:t>	</a:t>
            </a:r>
            <a:r>
              <a:rPr lang="en-US" sz="2000" i="0"/>
              <a:t>-Merge data frames: Weather and Player ratings</a:t>
            </a:r>
            <a:endParaRPr sz="2000" i="0"/>
          </a:p>
          <a:p>
            <a:pPr marL="182880" lvl="1" indent="0" algn="l" rtl="0">
              <a:lnSpc>
                <a:spcPct val="110000"/>
              </a:lnSpc>
              <a:spcBef>
                <a:spcPts val="800"/>
              </a:spcBef>
              <a:spcAft>
                <a:spcPts val="0"/>
              </a:spcAft>
              <a:buClr>
                <a:srgbClr val="262626"/>
              </a:buClr>
              <a:buSzPts val="1800"/>
              <a:buNone/>
            </a:pPr>
            <a:r>
              <a:rPr lang="en-US" sz="2000" i="0"/>
              <a:t>		-merged on game ID</a:t>
            </a:r>
            <a:endParaRPr sz="2000" i="0"/>
          </a:p>
          <a:p>
            <a:pPr marL="182880" lvl="1" indent="0" algn="l" rtl="0">
              <a:lnSpc>
                <a:spcPct val="110000"/>
              </a:lnSpc>
              <a:spcBef>
                <a:spcPts val="800"/>
              </a:spcBef>
              <a:spcAft>
                <a:spcPts val="0"/>
              </a:spcAft>
              <a:buClr>
                <a:srgbClr val="262626"/>
              </a:buClr>
              <a:buSzPts val="1800"/>
              <a:buNone/>
            </a:pPr>
            <a:r>
              <a:rPr lang="en-US" sz="2000"/>
              <a:t>	</a:t>
            </a:r>
            <a:endParaRPr sz="2000"/>
          </a:p>
        </p:txBody>
      </p:sp>
      <p:sp>
        <p:nvSpPr>
          <p:cNvPr id="153" name="Google Shape;153;p5"/>
          <p:cNvSpPr/>
          <p:nvPr/>
        </p:nvSpPr>
        <p:spPr>
          <a:xfrm>
            <a:off x="11784011" y="5783564"/>
            <a:ext cx="407988" cy="819150"/>
          </a:xfrm>
          <a:custGeom>
            <a:avLst/>
            <a:gdLst/>
            <a:ahLst/>
            <a:cxnLst/>
            <a:rect l="l" t="t" r="r" b="b"/>
            <a:pathLst>
              <a:path w="1799" h="3612" extrusionOk="0">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Avenir"/>
              <a:ea typeface="Avenir"/>
              <a:cs typeface="Avenir"/>
              <a:sym typeface="Avenir"/>
            </a:endParaRPr>
          </a:p>
        </p:txBody>
      </p:sp>
      <p:pic>
        <p:nvPicPr>
          <p:cNvPr id="154" name="Google Shape;154;p5"/>
          <p:cNvPicPr preferRelativeResize="0"/>
          <p:nvPr/>
        </p:nvPicPr>
        <p:blipFill>
          <a:blip r:embed="rId3">
            <a:alphaModFix/>
          </a:blip>
          <a:stretch>
            <a:fillRect/>
          </a:stretch>
        </p:blipFill>
        <p:spPr>
          <a:xfrm>
            <a:off x="5083550" y="4720837"/>
            <a:ext cx="6569899" cy="140848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 calcmode="lin" valueType="num">
                                      <p:cBhvr additive="base">
                                        <p:cTn id="7" dur="500"/>
                                        <p:tgtEl>
                                          <p:spTgt spid="15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52">
                                            <p:txEl>
                                              <p:pRg st="1" end="1"/>
                                            </p:txEl>
                                          </p:spTgt>
                                        </p:tgtEl>
                                        <p:attrNameLst>
                                          <p:attrName>style.visibility</p:attrName>
                                        </p:attrNameLst>
                                      </p:cBhvr>
                                      <p:to>
                                        <p:strVal val="visible"/>
                                      </p:to>
                                    </p:set>
                                    <p:anim calcmode="lin" valueType="num">
                                      <p:cBhvr additive="base">
                                        <p:cTn id="12" dur="500"/>
                                        <p:tgtEl>
                                          <p:spTgt spid="15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2">
                                            <p:txEl>
                                              <p:pRg st="2" end="2"/>
                                            </p:txEl>
                                          </p:spTgt>
                                        </p:tgtEl>
                                        <p:attrNameLst>
                                          <p:attrName>style.visibility</p:attrName>
                                        </p:attrNameLst>
                                      </p:cBhvr>
                                      <p:to>
                                        <p:strVal val="visible"/>
                                      </p:to>
                                    </p:set>
                                    <p:anim calcmode="lin" valueType="num">
                                      <p:cBhvr additive="base">
                                        <p:cTn id="17" dur="500"/>
                                        <p:tgtEl>
                                          <p:spTgt spid="15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2">
                                            <p:txEl>
                                              <p:pRg st="3" end="3"/>
                                            </p:txEl>
                                          </p:spTgt>
                                        </p:tgtEl>
                                        <p:attrNameLst>
                                          <p:attrName>style.visibility</p:attrName>
                                        </p:attrNameLst>
                                      </p:cBhvr>
                                      <p:to>
                                        <p:strVal val="visible"/>
                                      </p:to>
                                    </p:set>
                                    <p:anim calcmode="lin" valueType="num">
                                      <p:cBhvr additive="base">
                                        <p:cTn id="22" dur="500"/>
                                        <p:tgtEl>
                                          <p:spTgt spid="15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52">
                                            <p:txEl>
                                              <p:pRg st="4" end="4"/>
                                            </p:txEl>
                                          </p:spTgt>
                                        </p:tgtEl>
                                        <p:attrNameLst>
                                          <p:attrName>style.visibility</p:attrName>
                                        </p:attrNameLst>
                                      </p:cBhvr>
                                      <p:to>
                                        <p:strVal val="visible"/>
                                      </p:to>
                                    </p:set>
                                    <p:anim calcmode="lin" valueType="num">
                                      <p:cBhvr additive="base">
                                        <p:cTn id="27" dur="500"/>
                                        <p:tgtEl>
                                          <p:spTgt spid="15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2">
                                            <p:txEl>
                                              <p:pRg st="5" end="5"/>
                                            </p:txEl>
                                          </p:spTgt>
                                        </p:tgtEl>
                                        <p:attrNameLst>
                                          <p:attrName>style.visibility</p:attrName>
                                        </p:attrNameLst>
                                      </p:cBhvr>
                                      <p:to>
                                        <p:strVal val="visible"/>
                                      </p:to>
                                    </p:set>
                                    <p:anim calcmode="lin" valueType="num">
                                      <p:cBhvr additive="base">
                                        <p:cTn id="32" dur="500"/>
                                        <p:tgtEl>
                                          <p:spTgt spid="15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52">
                                            <p:txEl>
                                              <p:pRg st="6" end="6"/>
                                            </p:txEl>
                                          </p:spTgt>
                                        </p:tgtEl>
                                        <p:attrNameLst>
                                          <p:attrName>style.visibility</p:attrName>
                                        </p:attrNameLst>
                                      </p:cBhvr>
                                      <p:to>
                                        <p:strVal val="visible"/>
                                      </p:to>
                                    </p:set>
                                    <p:anim calcmode="lin" valueType="num">
                                      <p:cBhvr additive="base">
                                        <p:cTn id="37" dur="500"/>
                                        <p:tgtEl>
                                          <p:spTgt spid="152">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52">
                                            <p:txEl>
                                              <p:pRg st="7" end="7"/>
                                            </p:txEl>
                                          </p:spTgt>
                                        </p:tgtEl>
                                        <p:attrNameLst>
                                          <p:attrName>style.visibility</p:attrName>
                                        </p:attrNameLst>
                                      </p:cBhvr>
                                      <p:to>
                                        <p:strVal val="visible"/>
                                      </p:to>
                                    </p:set>
                                    <p:anim calcmode="lin" valueType="num">
                                      <p:cBhvr additive="base">
                                        <p:cTn id="42" dur="500"/>
                                        <p:tgtEl>
                                          <p:spTgt spid="152">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52">
                                            <p:txEl>
                                              <p:pRg st="8" end="8"/>
                                            </p:txEl>
                                          </p:spTgt>
                                        </p:tgtEl>
                                        <p:attrNameLst>
                                          <p:attrName>style.visibility</p:attrName>
                                        </p:attrNameLst>
                                      </p:cBhvr>
                                      <p:to>
                                        <p:strVal val="visible"/>
                                      </p:to>
                                    </p:set>
                                    <p:anim calcmode="lin" valueType="num">
                                      <p:cBhvr additive="base">
                                        <p:cTn id="47" dur="500"/>
                                        <p:tgtEl>
                                          <p:spTgt spid="152">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7"/>
          <p:cNvSpPr txBox="1">
            <a:spLocks noGrp="1"/>
          </p:cNvSpPr>
          <p:nvPr>
            <p:ph type="body" idx="1"/>
          </p:nvPr>
        </p:nvSpPr>
        <p:spPr>
          <a:xfrm>
            <a:off x="4434850" y="314325"/>
            <a:ext cx="7080900" cy="2514600"/>
          </a:xfrm>
          <a:prstGeom prst="rect">
            <a:avLst/>
          </a:prstGeom>
          <a:noFill/>
          <a:ln>
            <a:noFill/>
          </a:ln>
        </p:spPr>
        <p:txBody>
          <a:bodyPr spcFirstLastPara="1" wrap="square" lIns="91425" tIns="45700" rIns="91425" bIns="45700" anchor="t" anchorCtr="0">
            <a:normAutofit fontScale="92500"/>
          </a:bodyPr>
          <a:lstStyle/>
          <a:p>
            <a:pPr marL="182880" lvl="0" indent="-195580" algn="l" rtl="0">
              <a:lnSpc>
                <a:spcPct val="110000"/>
              </a:lnSpc>
              <a:spcBef>
                <a:spcPts val="0"/>
              </a:spcBef>
              <a:spcAft>
                <a:spcPts val="0"/>
              </a:spcAft>
              <a:buClr>
                <a:srgbClr val="262626"/>
              </a:buClr>
              <a:buSzPts val="2200"/>
              <a:buChar char="•"/>
            </a:pPr>
            <a:r>
              <a:rPr lang="en-US" sz="2200" b="1" u="sng" dirty="0"/>
              <a:t>JSON NORMALIZE</a:t>
            </a:r>
            <a:endParaRPr sz="2200" dirty="0"/>
          </a:p>
          <a:p>
            <a:pPr marL="182880" lvl="1" indent="0" algn="l" rtl="0">
              <a:lnSpc>
                <a:spcPct val="110000"/>
              </a:lnSpc>
              <a:spcBef>
                <a:spcPts val="800"/>
              </a:spcBef>
              <a:spcAft>
                <a:spcPts val="0"/>
              </a:spcAft>
              <a:buClr>
                <a:srgbClr val="262626"/>
              </a:buClr>
              <a:buSzPts val="1800"/>
              <a:buNone/>
            </a:pPr>
            <a:r>
              <a:rPr lang="en-US" sz="1900" b="1" dirty="0"/>
              <a:t>The function:</a:t>
            </a:r>
            <a:endParaRPr sz="1900" b="1" dirty="0"/>
          </a:p>
          <a:p>
            <a:pPr marL="182880" lvl="1" indent="0" algn="l" rtl="0">
              <a:lnSpc>
                <a:spcPct val="110000"/>
              </a:lnSpc>
              <a:spcBef>
                <a:spcPts val="800"/>
              </a:spcBef>
              <a:spcAft>
                <a:spcPts val="0"/>
              </a:spcAft>
              <a:buClr>
                <a:srgbClr val="262626"/>
              </a:buClr>
              <a:buSzPts val="1800"/>
              <a:buNone/>
            </a:pPr>
            <a:r>
              <a:rPr lang="en-US" dirty="0"/>
              <a:t>	 </a:t>
            </a:r>
            <a:r>
              <a:rPr lang="en-US" i="0" dirty="0"/>
              <a:t>df = </a:t>
            </a:r>
            <a:r>
              <a:rPr lang="en-US" i="0" dirty="0" err="1"/>
              <a:t>pd.json_normalize</a:t>
            </a:r>
            <a:r>
              <a:rPr lang="en-US" i="0" dirty="0"/>
              <a:t>(</a:t>
            </a:r>
            <a:r>
              <a:rPr lang="en-US" i="0" dirty="0" err="1"/>
              <a:t>game_data</a:t>
            </a:r>
            <a:r>
              <a:rPr lang="en-US" i="0" dirty="0"/>
              <a:t>, </a:t>
            </a:r>
            <a:r>
              <a:rPr lang="en-US" i="0" dirty="0" err="1"/>
              <a:t>record_path</a:t>
            </a:r>
            <a:r>
              <a:rPr lang="en-US" i="0" dirty="0"/>
              <a:t> = 	['results'])</a:t>
            </a:r>
            <a:endParaRPr i="0" dirty="0"/>
          </a:p>
          <a:p>
            <a:pPr marL="182880" lvl="1" indent="0" algn="l" rtl="0">
              <a:lnSpc>
                <a:spcPct val="110000"/>
              </a:lnSpc>
              <a:spcBef>
                <a:spcPts val="800"/>
              </a:spcBef>
              <a:spcAft>
                <a:spcPts val="0"/>
              </a:spcAft>
              <a:buClr>
                <a:srgbClr val="262626"/>
              </a:buClr>
              <a:buSzPts val="1800"/>
              <a:buNone/>
            </a:pPr>
            <a:r>
              <a:rPr lang="en-US" dirty="0"/>
              <a:t>	</a:t>
            </a:r>
            <a:endParaRPr dirty="0"/>
          </a:p>
          <a:p>
            <a:pPr marL="182880" lvl="1" indent="0" algn="l" rtl="0">
              <a:lnSpc>
                <a:spcPct val="110000"/>
              </a:lnSpc>
              <a:spcBef>
                <a:spcPts val="800"/>
              </a:spcBef>
              <a:spcAft>
                <a:spcPts val="0"/>
              </a:spcAft>
              <a:buClr>
                <a:srgbClr val="262626"/>
              </a:buClr>
              <a:buSzPts val="1800"/>
              <a:buNone/>
            </a:pPr>
            <a:r>
              <a:rPr lang="en-US" sz="2000" b="1" dirty="0"/>
              <a:t>What it does:</a:t>
            </a:r>
            <a:endParaRPr sz="2000" dirty="0"/>
          </a:p>
          <a:p>
            <a:pPr marL="182880" lvl="1" indent="0" algn="l" rtl="0">
              <a:lnSpc>
                <a:spcPct val="110000"/>
              </a:lnSpc>
              <a:spcBef>
                <a:spcPts val="800"/>
              </a:spcBef>
              <a:spcAft>
                <a:spcPts val="0"/>
              </a:spcAft>
              <a:buClr>
                <a:srgbClr val="262626"/>
              </a:buClr>
              <a:buSzPts val="1800"/>
              <a:buNone/>
            </a:pPr>
            <a:r>
              <a:rPr lang="en-US" b="1" dirty="0"/>
              <a:t>	</a:t>
            </a:r>
            <a:r>
              <a:rPr lang="en-US" i="0" dirty="0"/>
              <a:t>Turns json format into a data frame</a:t>
            </a:r>
            <a:endParaRPr b="1" i="0" dirty="0"/>
          </a:p>
        </p:txBody>
      </p:sp>
      <p:sp>
        <p:nvSpPr>
          <p:cNvPr id="160" name="Google Shape;160;p7"/>
          <p:cNvSpPr txBox="1">
            <a:spLocks noGrp="1"/>
          </p:cNvSpPr>
          <p:nvPr>
            <p:ph type="body" idx="2"/>
          </p:nvPr>
        </p:nvSpPr>
        <p:spPr>
          <a:xfrm>
            <a:off x="4434850" y="3000375"/>
            <a:ext cx="6995100" cy="3543300"/>
          </a:xfrm>
          <a:prstGeom prst="rect">
            <a:avLst/>
          </a:prstGeom>
          <a:noFill/>
          <a:ln>
            <a:noFill/>
          </a:ln>
        </p:spPr>
        <p:txBody>
          <a:bodyPr spcFirstLastPara="1" wrap="square" lIns="91425" tIns="45700" rIns="91425" bIns="45700" anchor="t" anchorCtr="0">
            <a:normAutofit/>
          </a:bodyPr>
          <a:lstStyle/>
          <a:p>
            <a:pPr marL="457200" lvl="0" indent="-355600" algn="l" rtl="0">
              <a:lnSpc>
                <a:spcPct val="110000"/>
              </a:lnSpc>
              <a:spcBef>
                <a:spcPts val="800"/>
              </a:spcBef>
              <a:spcAft>
                <a:spcPts val="0"/>
              </a:spcAft>
              <a:buSzPts val="2000"/>
              <a:buChar char="•"/>
            </a:pPr>
            <a:r>
              <a:rPr lang="en-US" sz="2200" b="1" i="0" u="sng" dirty="0"/>
              <a:t>QUERY FUNCTION</a:t>
            </a:r>
            <a:endParaRPr sz="2200" b="1" i="0" u="sng" dirty="0"/>
          </a:p>
          <a:p>
            <a:pPr marL="0" lvl="1" indent="0" algn="l" rtl="0">
              <a:lnSpc>
                <a:spcPct val="110000"/>
              </a:lnSpc>
              <a:spcBef>
                <a:spcPts val="800"/>
              </a:spcBef>
              <a:spcAft>
                <a:spcPts val="0"/>
              </a:spcAft>
              <a:buClr>
                <a:srgbClr val="262626"/>
              </a:buClr>
              <a:buSzPts val="1800"/>
              <a:buNone/>
            </a:pPr>
            <a:r>
              <a:rPr lang="en-US" sz="2000" b="1" dirty="0"/>
              <a:t>The function:</a:t>
            </a:r>
            <a:endParaRPr sz="2000" b="1" dirty="0"/>
          </a:p>
          <a:p>
            <a:pPr marL="0" lvl="1" indent="0" algn="l" rtl="0">
              <a:lnSpc>
                <a:spcPct val="110000"/>
              </a:lnSpc>
              <a:spcBef>
                <a:spcPts val="800"/>
              </a:spcBef>
              <a:spcAft>
                <a:spcPts val="0"/>
              </a:spcAft>
              <a:buClr>
                <a:srgbClr val="262626"/>
              </a:buClr>
              <a:buSzPts val="1800"/>
              <a:buNone/>
            </a:pPr>
            <a:r>
              <a:rPr lang="en-US" b="1" dirty="0"/>
              <a:t>	</a:t>
            </a:r>
            <a:r>
              <a:rPr lang="en-US" b="1" i="0" dirty="0" err="1">
                <a:latin typeface="Arial" panose="020B0604020202020204" pitchFamily="34" charset="0"/>
                <a:cs typeface="Arial" panose="020B0604020202020204" pitchFamily="34" charset="0"/>
              </a:rPr>
              <a:t>DataFrame</a:t>
            </a:r>
            <a:r>
              <a:rPr lang="en-US" b="1" i="0" dirty="0" err="1"/>
              <a:t>.query</a:t>
            </a:r>
            <a:r>
              <a:rPr lang="en-US" b="1" i="0" dirty="0"/>
              <a:t>(self, expr, </a:t>
            </a:r>
            <a:r>
              <a:rPr lang="en-US" b="1" i="0" dirty="0" err="1"/>
              <a:t>inplace</a:t>
            </a:r>
            <a:r>
              <a:rPr lang="en-US" b="1" i="0" dirty="0"/>
              <a:t>=False)</a:t>
            </a:r>
            <a:endParaRPr dirty="0"/>
          </a:p>
          <a:p>
            <a:pPr marL="0" lvl="1" indent="0" algn="l" rtl="0">
              <a:lnSpc>
                <a:spcPct val="110000"/>
              </a:lnSpc>
              <a:spcBef>
                <a:spcPts val="800"/>
              </a:spcBef>
              <a:spcAft>
                <a:spcPts val="0"/>
              </a:spcAft>
              <a:buClr>
                <a:srgbClr val="262626"/>
              </a:buClr>
              <a:buSzPts val="1800"/>
              <a:buNone/>
            </a:pPr>
            <a:endParaRPr dirty="0"/>
          </a:p>
          <a:p>
            <a:pPr marL="0" lvl="1" indent="0" algn="l" rtl="0">
              <a:lnSpc>
                <a:spcPct val="110000"/>
              </a:lnSpc>
              <a:spcBef>
                <a:spcPts val="800"/>
              </a:spcBef>
              <a:spcAft>
                <a:spcPts val="0"/>
              </a:spcAft>
              <a:buClr>
                <a:srgbClr val="262626"/>
              </a:buClr>
              <a:buSzPts val="1800"/>
              <a:buNone/>
            </a:pPr>
            <a:r>
              <a:rPr lang="en-US" sz="2000" b="1" dirty="0"/>
              <a:t>What it does:</a:t>
            </a:r>
            <a:endParaRPr sz="2000" b="1" dirty="0"/>
          </a:p>
          <a:p>
            <a:pPr marL="0" lvl="1" indent="0" algn="l" rtl="0">
              <a:lnSpc>
                <a:spcPct val="110000"/>
              </a:lnSpc>
              <a:spcBef>
                <a:spcPts val="800"/>
              </a:spcBef>
              <a:spcAft>
                <a:spcPts val="0"/>
              </a:spcAft>
              <a:buClr>
                <a:srgbClr val="262626"/>
              </a:buClr>
              <a:buSzPts val="1800"/>
              <a:buNone/>
            </a:pPr>
            <a:r>
              <a:rPr lang="en-US" b="1" dirty="0"/>
              <a:t>	T</a:t>
            </a:r>
            <a:r>
              <a:rPr lang="en-US" b="1" i="0" dirty="0"/>
              <a:t>he query() function is used to query the columns of a </a:t>
            </a:r>
            <a:r>
              <a:rPr lang="en-US" b="1" i="0" dirty="0" err="1"/>
              <a:t>DataFrame</a:t>
            </a:r>
            <a:r>
              <a:rPr lang="en-US" b="1" i="0" dirty="0"/>
              <a:t> with a Boolean expression</a:t>
            </a:r>
            <a:endParaRPr b="1" i="0" dirty="0"/>
          </a:p>
        </p:txBody>
      </p:sp>
      <p:sp>
        <p:nvSpPr>
          <p:cNvPr id="161" name="Google Shape;161;p7"/>
          <p:cNvSpPr txBox="1">
            <a:spLocks noGrp="1"/>
          </p:cNvSpPr>
          <p:nvPr>
            <p:ph type="title"/>
          </p:nvPr>
        </p:nvSpPr>
        <p:spPr>
          <a:xfrm>
            <a:off x="1" y="916125"/>
            <a:ext cx="4190400" cy="4755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62626"/>
              </a:buClr>
              <a:buSzPts val="6000"/>
              <a:buFont typeface="Arial"/>
              <a:buNone/>
            </a:pPr>
            <a:endParaRPr sz="5700"/>
          </a:p>
          <a:p>
            <a:pPr marL="0" lvl="0" indent="0" algn="l" rtl="0">
              <a:lnSpc>
                <a:spcPct val="90000"/>
              </a:lnSpc>
              <a:spcBef>
                <a:spcPts val="0"/>
              </a:spcBef>
              <a:spcAft>
                <a:spcPts val="0"/>
              </a:spcAft>
              <a:buClr>
                <a:srgbClr val="262626"/>
              </a:buClr>
              <a:buSzPts val="6000"/>
              <a:buFont typeface="Arial"/>
              <a:buNone/>
            </a:pPr>
            <a:r>
              <a:rPr lang="en-US" sz="5700"/>
              <a:t>NEW </a:t>
            </a:r>
            <a:br>
              <a:rPr lang="en-US" sz="5700"/>
            </a:br>
            <a:r>
              <a:rPr lang="en-US" sz="5700"/>
              <a:t>METHODS</a:t>
            </a:r>
            <a:br>
              <a:rPr lang="en-US" sz="5700"/>
            </a:br>
            <a:r>
              <a:rPr lang="en-US" sz="5700"/>
              <a:t>WE</a:t>
            </a:r>
            <a:endParaRPr sz="5700"/>
          </a:p>
          <a:p>
            <a:pPr marL="0" lvl="0" indent="0" algn="l" rtl="0">
              <a:lnSpc>
                <a:spcPct val="90000"/>
              </a:lnSpc>
              <a:spcBef>
                <a:spcPts val="0"/>
              </a:spcBef>
              <a:spcAft>
                <a:spcPts val="0"/>
              </a:spcAft>
              <a:buClr>
                <a:srgbClr val="262626"/>
              </a:buClr>
              <a:buSzPts val="6000"/>
              <a:buFont typeface="Arial"/>
              <a:buNone/>
            </a:pPr>
            <a:r>
              <a:rPr lang="en-US" sz="5700"/>
              <a:t>TRIED</a:t>
            </a:r>
            <a:endParaRPr sz="57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 calcmode="lin" valueType="num">
                                      <p:cBhvr additive="base">
                                        <p:cTn id="7" dur="1000"/>
                                        <p:tgtEl>
                                          <p:spTgt spid="16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9"/>
                                        </p:tgtEl>
                                        <p:attrNameLst>
                                          <p:attrName>style.visibility</p:attrName>
                                        </p:attrNameLst>
                                      </p:cBhvr>
                                      <p:to>
                                        <p:strVal val="visible"/>
                                      </p:to>
                                    </p:set>
                                    <p:animEffect transition="in" filter="fade">
                                      <p:cBhvr>
                                        <p:cTn id="12" dur="1000"/>
                                        <p:tgtEl>
                                          <p:spTgt spid="1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0"/>
                                        </p:tgtEl>
                                        <p:attrNameLst>
                                          <p:attrName>style.visibility</p:attrName>
                                        </p:attrNameLst>
                                      </p:cBhvr>
                                      <p:to>
                                        <p:strVal val="visible"/>
                                      </p:to>
                                    </p:set>
                                    <p:animEffect transition="in" filter="fade">
                                      <p:cBhvr>
                                        <p:cTn id="17"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ge96a7b0a3a_4_41"/>
          <p:cNvPicPr preferRelativeResize="0"/>
          <p:nvPr/>
        </p:nvPicPr>
        <p:blipFill>
          <a:blip r:embed="rId3">
            <a:alphaModFix/>
          </a:blip>
          <a:stretch>
            <a:fillRect/>
          </a:stretch>
        </p:blipFill>
        <p:spPr>
          <a:xfrm>
            <a:off x="1466850" y="5033950"/>
            <a:ext cx="9258300" cy="1685925"/>
          </a:xfrm>
          <a:prstGeom prst="rect">
            <a:avLst/>
          </a:prstGeom>
          <a:noFill/>
          <a:ln w="38100" cap="flat" cmpd="sng">
            <a:solidFill>
              <a:schemeClr val="dk2"/>
            </a:solidFill>
            <a:prstDash val="solid"/>
            <a:round/>
            <a:headEnd type="none" w="sm" len="sm"/>
            <a:tailEnd type="none" w="sm" len="sm"/>
          </a:ln>
        </p:spPr>
      </p:pic>
      <p:sp>
        <p:nvSpPr>
          <p:cNvPr id="167" name="Google Shape;167;ge96a7b0a3a_4_41"/>
          <p:cNvSpPr/>
          <p:nvPr/>
        </p:nvSpPr>
        <p:spPr>
          <a:xfrm>
            <a:off x="5769726" y="4374550"/>
            <a:ext cx="377700" cy="510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ge96a7b0a3a_4_41"/>
          <p:cNvSpPr/>
          <p:nvPr/>
        </p:nvSpPr>
        <p:spPr>
          <a:xfrm>
            <a:off x="328338" y="167724"/>
            <a:ext cx="11240034" cy="957561"/>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dk1"/>
                </a:solidFill>
                <a:latin typeface="Arial"/>
              </a:rPr>
              <a:t>JSON NORMALIZE</a:t>
            </a:r>
          </a:p>
        </p:txBody>
      </p:sp>
      <p:pic>
        <p:nvPicPr>
          <p:cNvPr id="169" name="Google Shape;169;ge96a7b0a3a_4_41"/>
          <p:cNvPicPr preferRelativeResize="0"/>
          <p:nvPr/>
        </p:nvPicPr>
        <p:blipFill>
          <a:blip r:embed="rId4">
            <a:alphaModFix/>
          </a:blip>
          <a:stretch>
            <a:fillRect/>
          </a:stretch>
        </p:blipFill>
        <p:spPr>
          <a:xfrm>
            <a:off x="2098213" y="1719685"/>
            <a:ext cx="7877175" cy="2495550"/>
          </a:xfrm>
          <a:prstGeom prst="rect">
            <a:avLst/>
          </a:prstGeom>
          <a:noFill/>
          <a:ln w="38100" cap="flat" cmpd="sng">
            <a:solidFill>
              <a:schemeClr val="dk2"/>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e96a7b0a3a_4_49"/>
          <p:cNvPicPr preferRelativeResize="0"/>
          <p:nvPr/>
        </p:nvPicPr>
        <p:blipFill>
          <a:blip r:embed="rId3">
            <a:alphaModFix/>
          </a:blip>
          <a:stretch>
            <a:fillRect/>
          </a:stretch>
        </p:blipFill>
        <p:spPr>
          <a:xfrm rot="5532908">
            <a:off x="375789" y="994164"/>
            <a:ext cx="2127771" cy="2127771"/>
          </a:xfrm>
          <a:prstGeom prst="rect">
            <a:avLst/>
          </a:prstGeom>
          <a:noFill/>
          <a:ln>
            <a:noFill/>
          </a:ln>
        </p:spPr>
      </p:pic>
      <p:pic>
        <p:nvPicPr>
          <p:cNvPr id="175" name="Google Shape;175;ge96a7b0a3a_4_49"/>
          <p:cNvPicPr preferRelativeResize="0"/>
          <p:nvPr/>
        </p:nvPicPr>
        <p:blipFill>
          <a:blip r:embed="rId4">
            <a:alphaModFix/>
          </a:blip>
          <a:stretch>
            <a:fillRect/>
          </a:stretch>
        </p:blipFill>
        <p:spPr>
          <a:xfrm>
            <a:off x="1653150" y="3309950"/>
            <a:ext cx="8885700" cy="2833675"/>
          </a:xfrm>
          <a:prstGeom prst="rect">
            <a:avLst/>
          </a:prstGeom>
          <a:noFill/>
          <a:ln w="38100" cap="flat" cmpd="sng">
            <a:solidFill>
              <a:schemeClr val="dk2"/>
            </a:solidFill>
            <a:prstDash val="solid"/>
            <a:round/>
            <a:headEnd type="none" w="sm" len="sm"/>
            <a:tailEnd type="none" w="sm" len="sm"/>
          </a:ln>
        </p:spPr>
      </p:pic>
      <p:sp>
        <p:nvSpPr>
          <p:cNvPr id="176" name="Google Shape;176;ge96a7b0a3a_4_49"/>
          <p:cNvSpPr/>
          <p:nvPr/>
        </p:nvSpPr>
        <p:spPr>
          <a:xfrm>
            <a:off x="733425" y="334185"/>
            <a:ext cx="11239740" cy="903618"/>
          </a:xfrm>
          <a:prstGeom prst="rect">
            <a:avLst/>
          </a:prstGeom>
        </p:spPr>
        <p:txBody>
          <a:bodyPr>
            <a:prstTxWarp prst="textPlain">
              <a:avLst/>
            </a:prstTxWarp>
          </a:bodyPr>
          <a:lstStyle/>
          <a:p>
            <a:pPr lvl="0" algn="ctr"/>
            <a:r>
              <a:rPr b="0" i="0" dirty="0">
                <a:ln w="9525" cap="flat" cmpd="sng">
                  <a:solidFill>
                    <a:schemeClr val="dk2"/>
                  </a:solidFill>
                  <a:prstDash val="solid"/>
                  <a:round/>
                  <a:headEnd type="none" w="sm" len="sm"/>
                  <a:tailEnd type="none" w="sm" len="sm"/>
                </a:ln>
                <a:solidFill>
                  <a:schemeClr val="dk1"/>
                </a:solidFill>
                <a:latin typeface="Arial"/>
              </a:rPr>
              <a:t>OUR DATAFRAME...</a:t>
            </a:r>
          </a:p>
        </p:txBody>
      </p:sp>
    </p:spTree>
  </p:cSld>
  <p:clrMapOvr>
    <a:masterClrMapping/>
  </p:clrMapOvr>
</p:sld>
</file>

<file path=ppt/theme/theme1.xml><?xml version="1.0" encoding="utf-8"?>
<a:theme xmlns:a="http://schemas.openxmlformats.org/drawingml/2006/main" name="HeadlinesVTI">
  <a:themeElements>
    <a:clrScheme name="AnalogousFromLightSeedLeftStep">
      <a:dk1>
        <a:srgbClr val="000000"/>
      </a:dk1>
      <a:lt1>
        <a:srgbClr val="FFFFFF"/>
      </a:lt1>
      <a:dk2>
        <a:srgbClr val="242E41"/>
      </a:dk2>
      <a:lt2>
        <a:srgbClr val="E8E6E2"/>
      </a:lt2>
      <a:accent1>
        <a:srgbClr val="769CE6"/>
      </a:accent1>
      <a:accent2>
        <a:srgbClr val="36AFD7"/>
      </a:accent2>
      <a:accent3>
        <a:srgbClr val="4CB2A1"/>
      </a:accent3>
      <a:accent4>
        <a:srgbClr val="47B876"/>
      </a:accent4>
      <a:accent5>
        <a:srgbClr val="42BB42"/>
      </a:accent5>
      <a:accent6>
        <a:srgbClr val="74B346"/>
      </a:accent6>
      <a:hlink>
        <a:srgbClr val="94805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HeadlinesVTI">
  <a:themeElements>
    <a:clrScheme name="AnalogousFromLightSeedLeftStep">
      <a:dk1>
        <a:srgbClr val="000000"/>
      </a:dk1>
      <a:lt1>
        <a:srgbClr val="FFFFFF"/>
      </a:lt1>
      <a:dk2>
        <a:srgbClr val="242E41"/>
      </a:dk2>
      <a:lt2>
        <a:srgbClr val="E8E6E2"/>
      </a:lt2>
      <a:accent1>
        <a:srgbClr val="769CE6"/>
      </a:accent1>
      <a:accent2>
        <a:srgbClr val="36AFD7"/>
      </a:accent2>
      <a:accent3>
        <a:srgbClr val="4CB2A1"/>
      </a:accent3>
      <a:accent4>
        <a:srgbClr val="47B876"/>
      </a:accent4>
      <a:accent5>
        <a:srgbClr val="42BB42"/>
      </a:accent5>
      <a:accent6>
        <a:srgbClr val="74B346"/>
      </a:accent6>
      <a:hlink>
        <a:srgbClr val="94805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1300</Words>
  <Application>Microsoft Office PowerPoint</Application>
  <PresentationFormat>Widescreen</PresentationFormat>
  <Paragraphs>191</Paragraphs>
  <Slides>30</Slides>
  <Notes>30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Lato</vt:lpstr>
      <vt:lpstr>Calibri</vt:lpstr>
      <vt:lpstr>Montserrat</vt:lpstr>
      <vt:lpstr>Avenir</vt:lpstr>
      <vt:lpstr>Arial</vt:lpstr>
      <vt:lpstr>HeadlinesVTI</vt:lpstr>
      <vt:lpstr>HeadlinesVTI</vt:lpstr>
      <vt:lpstr>Fair Weather Play</vt:lpstr>
      <vt:lpstr>Purpose:</vt:lpstr>
      <vt:lpstr>3 questions</vt:lpstr>
      <vt:lpstr>Give me the data </vt:lpstr>
      <vt:lpstr>Sample Size</vt:lpstr>
      <vt:lpstr>When data gets messy, clean it up!</vt:lpstr>
      <vt:lpstr> NEW  METHODS WE TRIED</vt:lpstr>
      <vt:lpstr>PowerPoint Presentation</vt:lpstr>
      <vt:lpstr>PowerPoint Presentation</vt:lpstr>
      <vt:lpstr>QUERY FUNCTION: Why we used it</vt:lpstr>
      <vt:lpstr>QUERY Example:</vt:lpstr>
      <vt:lpstr>BAR GRAPH  USING  QUERY FUNCTION</vt:lpstr>
      <vt:lpstr>Picture it:</vt:lpstr>
      <vt:lpstr>PowerPoint Presentation</vt:lpstr>
      <vt:lpstr>PowerPoint Presentation</vt:lpstr>
      <vt:lpstr>PowerPoint Presentation</vt:lpstr>
      <vt:lpstr>PowerPoint Presentation</vt:lpstr>
      <vt:lpstr>Results: r squared value = 0.0016  What this means:  There is little correlation between wind speed and QB rating Any estimate of a player’s QB Rating based on wind speed would only be 0.0016 correct</vt:lpstr>
      <vt:lpstr>P values cannot be used to reject/accept our hypotheses</vt:lpstr>
      <vt:lpstr>PowerPoint Presentation</vt:lpstr>
      <vt:lpstr>QB Rating vs Temp, Wind speed, and Rain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 expected: </vt:lpstr>
      <vt:lpstr>What we found:  Based on our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 Weather Play</dc:title>
  <dc:creator>David Isaac</dc:creator>
  <cp:lastModifiedBy>Jennifer Puszczewicz</cp:lastModifiedBy>
  <cp:revision>2</cp:revision>
  <dcterms:created xsi:type="dcterms:W3CDTF">2021-08-05T14:17:35Z</dcterms:created>
  <dcterms:modified xsi:type="dcterms:W3CDTF">2021-08-14T05:17:33Z</dcterms:modified>
</cp:coreProperties>
</file>